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aveSubsetFonts="1" autoCompressPictures="0">
  <p:sldMasterIdLst>
    <p:sldMasterId id="2147483648" r:id="rId1"/>
  </p:sldMasterIdLst>
  <p:notesMasterIdLst>
    <p:notesMasterId r:id="rId33"/>
  </p:notesMasterIdLst>
  <p:handoutMasterIdLst>
    <p:handoutMasterId r:id="rId34"/>
  </p:handoutMasterIdLst>
  <p:sldIdLst>
    <p:sldId id="256" r:id="rId2"/>
    <p:sldId id="257" r:id="rId3"/>
    <p:sldId id="2573" r:id="rId4"/>
    <p:sldId id="2575" r:id="rId5"/>
    <p:sldId id="2535" r:id="rId6"/>
    <p:sldId id="2577" r:id="rId7"/>
    <p:sldId id="2560" r:id="rId8"/>
    <p:sldId id="2570" r:id="rId9"/>
    <p:sldId id="281" r:id="rId10"/>
    <p:sldId id="264" r:id="rId11"/>
    <p:sldId id="2558" r:id="rId12"/>
    <p:sldId id="2559" r:id="rId13"/>
    <p:sldId id="2557" r:id="rId14"/>
    <p:sldId id="2576" r:id="rId15"/>
    <p:sldId id="1333" r:id="rId16"/>
    <p:sldId id="1335" r:id="rId17"/>
    <p:sldId id="2569" r:id="rId18"/>
    <p:sldId id="2549" r:id="rId19"/>
    <p:sldId id="2553" r:id="rId20"/>
    <p:sldId id="2571" r:id="rId21"/>
    <p:sldId id="327" r:id="rId22"/>
    <p:sldId id="2541" r:id="rId23"/>
    <p:sldId id="302" r:id="rId24"/>
    <p:sldId id="2568" r:id="rId25"/>
    <p:sldId id="2522" r:id="rId26"/>
    <p:sldId id="2526" r:id="rId27"/>
    <p:sldId id="2496" r:id="rId28"/>
    <p:sldId id="2561" r:id="rId29"/>
    <p:sldId id="2562" r:id="rId30"/>
    <p:sldId id="2563" r:id="rId31"/>
    <p:sldId id="2594"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slides" id="{8FE94108-44DA-6C4E-B93D-01A55B9A23C0}">
          <p14:sldIdLst>
            <p14:sldId id="256"/>
            <p14:sldId id="257"/>
            <p14:sldId id="2573"/>
            <p14:sldId id="2575"/>
            <p14:sldId id="2535"/>
            <p14:sldId id="2577"/>
            <p14:sldId id="2560"/>
            <p14:sldId id="2570"/>
          </p14:sldIdLst>
        </p14:section>
        <p14:section name="Section 2" id="{048C1585-1640-1D48-9B02-5BD42CD2AA65}">
          <p14:sldIdLst>
            <p14:sldId id="281"/>
            <p14:sldId id="264"/>
            <p14:sldId id="2558"/>
            <p14:sldId id="2559"/>
            <p14:sldId id="2557"/>
            <p14:sldId id="2576"/>
            <p14:sldId id="1333"/>
            <p14:sldId id="1335"/>
            <p14:sldId id="2569"/>
            <p14:sldId id="2549"/>
            <p14:sldId id="2553"/>
          </p14:sldIdLst>
        </p14:section>
        <p14:section name="Section 3" id="{45211BBF-F808-9A44-A1E8-353B18A2AB8E}">
          <p14:sldIdLst>
            <p14:sldId id="2571"/>
            <p14:sldId id="327"/>
            <p14:sldId id="2541"/>
            <p14:sldId id="302"/>
            <p14:sldId id="2568"/>
            <p14:sldId id="2522"/>
            <p14:sldId id="2526"/>
            <p14:sldId id="2496"/>
            <p14:sldId id="2561"/>
            <p14:sldId id="2562"/>
            <p14:sldId id="2563"/>
            <p14:sldId id="2594"/>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mela DeCandia" initials="CD" lastIdx="2" clrIdx="0">
    <p:extLst>
      <p:ext uri="{19B8F6BF-5375-455C-9EA6-DF929625EA0E}">
        <p15:presenceInfo xmlns:p15="http://schemas.microsoft.com/office/powerpoint/2012/main" userId="Carmela DeCand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C5F"/>
    <a:srgbClr val="167EA9"/>
    <a:srgbClr val="5E50B5"/>
    <a:srgbClr val="B7D9E8"/>
    <a:srgbClr val="5E5E5E"/>
    <a:srgbClr val="278A6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F1F7AC-E2AE-4F3F-A403-DF06E908E5B2}" v="2" dt="2025-02-06T16:38:06.5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45" autoAdjust="0"/>
    <p:restoredTop sz="95244" autoAdjust="0"/>
  </p:normalViewPr>
  <p:slideViewPr>
    <p:cSldViewPr snapToGrid="0" snapToObjects="1">
      <p:cViewPr varScale="1">
        <p:scale>
          <a:sx n="94" d="100"/>
          <a:sy n="94" d="100"/>
        </p:scale>
        <p:origin x="917"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8" d="100"/>
        <a:sy n="98" d="100"/>
      </p:scale>
      <p:origin x="0" y="-6870"/>
    </p:cViewPr>
  </p:sorterViewPr>
  <p:notesViewPr>
    <p:cSldViewPr snapToGrid="0" snapToObjects="1">
      <p:cViewPr varScale="1">
        <p:scale>
          <a:sx n="94" d="100"/>
          <a:sy n="94" d="100"/>
        </p:scale>
        <p:origin x="2392"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mela DeCandia" userId="3e0e83db-c5b7-462d-b429-a6d8f0158920" providerId="ADAL" clId="{0F40200B-4CCA-43B8-8D15-475D05F1BE9C}"/>
    <pc:docChg chg="custSel modSld">
      <pc:chgData name="Carmela DeCandia" userId="3e0e83db-c5b7-462d-b429-a6d8f0158920" providerId="ADAL" clId="{0F40200B-4CCA-43B8-8D15-475D05F1BE9C}" dt="2025-02-06T16:48:31.054" v="247" actId="20577"/>
      <pc:docMkLst>
        <pc:docMk/>
      </pc:docMkLst>
      <pc:sldChg chg="modSp mod">
        <pc:chgData name="Carmela DeCandia" userId="3e0e83db-c5b7-462d-b429-a6d8f0158920" providerId="ADAL" clId="{0F40200B-4CCA-43B8-8D15-475D05F1BE9C}" dt="2025-02-06T16:43:32.086" v="5" actId="20577"/>
        <pc:sldMkLst>
          <pc:docMk/>
          <pc:sldMk cId="1248956194" sldId="256"/>
        </pc:sldMkLst>
        <pc:spChg chg="mod">
          <ac:chgData name="Carmela DeCandia" userId="3e0e83db-c5b7-462d-b429-a6d8f0158920" providerId="ADAL" clId="{0F40200B-4CCA-43B8-8D15-475D05F1BE9C}" dt="2025-02-06T16:43:32.086" v="5" actId="20577"/>
          <ac:spMkLst>
            <pc:docMk/>
            <pc:sldMk cId="1248956194" sldId="256"/>
            <ac:spMk id="7" creationId="{0B49EB4A-EC45-C64B-AE1F-DEDA3EEAA6D7}"/>
          </ac:spMkLst>
        </pc:spChg>
      </pc:sldChg>
      <pc:sldChg chg="modSp mod">
        <pc:chgData name="Carmela DeCandia" userId="3e0e83db-c5b7-462d-b429-a6d8f0158920" providerId="ADAL" clId="{0F40200B-4CCA-43B8-8D15-475D05F1BE9C}" dt="2025-02-06T16:48:03.669" v="235" actId="20577"/>
        <pc:sldMkLst>
          <pc:docMk/>
          <pc:sldMk cId="1001923353" sldId="257"/>
        </pc:sldMkLst>
        <pc:spChg chg="mod">
          <ac:chgData name="Carmela DeCandia" userId="3e0e83db-c5b7-462d-b429-a6d8f0158920" providerId="ADAL" clId="{0F40200B-4CCA-43B8-8D15-475D05F1BE9C}" dt="2025-02-06T16:48:03.669" v="235" actId="20577"/>
          <ac:spMkLst>
            <pc:docMk/>
            <pc:sldMk cId="1001923353" sldId="257"/>
            <ac:spMk id="3" creationId="{00000000-0000-0000-0000-000000000000}"/>
          </ac:spMkLst>
        </pc:spChg>
      </pc:sldChg>
      <pc:sldChg chg="modSp mod">
        <pc:chgData name="Carmela DeCandia" userId="3e0e83db-c5b7-462d-b429-a6d8f0158920" providerId="ADAL" clId="{0F40200B-4CCA-43B8-8D15-475D05F1BE9C}" dt="2025-02-06T16:48:31.054" v="247" actId="20577"/>
        <pc:sldMkLst>
          <pc:docMk/>
          <pc:sldMk cId="1371764968" sldId="2575"/>
        </pc:sldMkLst>
        <pc:spChg chg="mod">
          <ac:chgData name="Carmela DeCandia" userId="3e0e83db-c5b7-462d-b429-a6d8f0158920" providerId="ADAL" clId="{0F40200B-4CCA-43B8-8D15-475D05F1BE9C}" dt="2025-02-06T16:48:31.054" v="247" actId="20577"/>
          <ac:spMkLst>
            <pc:docMk/>
            <pc:sldMk cId="1371764968" sldId="2575"/>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61B423-D7FB-9B48-95F1-0A2FEE24F5CF}" type="doc">
      <dgm:prSet loTypeId="urn:microsoft.com/office/officeart/2005/8/layout/radial5" loCatId="relationship" qsTypeId="urn:microsoft.com/office/officeart/2005/8/quickstyle/simple1" qsCatId="simple" csTypeId="urn:microsoft.com/office/officeart/2005/8/colors/accent4_2" csCatId="accent4" phldr="1"/>
      <dgm:spPr/>
      <dgm:t>
        <a:bodyPr/>
        <a:lstStyle/>
        <a:p>
          <a:endParaRPr lang="en-US"/>
        </a:p>
      </dgm:t>
    </dgm:pt>
    <dgm:pt modelId="{181B9DC9-9B15-AC41-A5F5-7FA86719D4E9}">
      <dgm:prSet phldrT="[Text]" custT="1"/>
      <dgm:spPr>
        <a:solidFill>
          <a:srgbClr val="FCFC5F"/>
        </a:solidFill>
        <a:ln>
          <a:noFill/>
        </a:ln>
      </dgm:spPr>
      <dgm:t>
        <a:bodyPr/>
        <a:lstStyle/>
        <a:p>
          <a:pPr>
            <a:lnSpc>
              <a:spcPts val="1800"/>
            </a:lnSpc>
            <a:spcAft>
              <a:spcPts val="0"/>
            </a:spcAft>
          </a:pPr>
          <a:r>
            <a:rPr lang="en-US" sz="2000" b="1" dirty="0">
              <a:solidFill>
                <a:srgbClr val="167EA9"/>
              </a:solidFill>
            </a:rPr>
            <a:t>Child: </a:t>
          </a:r>
        </a:p>
        <a:p>
          <a:pPr>
            <a:lnSpc>
              <a:spcPts val="1800"/>
            </a:lnSpc>
            <a:spcAft>
              <a:spcPts val="0"/>
            </a:spcAft>
          </a:pPr>
          <a:r>
            <a:rPr lang="en-US" sz="2000" dirty="0">
              <a:solidFill>
                <a:srgbClr val="167EA9"/>
              </a:solidFill>
            </a:rPr>
            <a:t>Genetics &amp; Temperament</a:t>
          </a:r>
        </a:p>
      </dgm:t>
    </dgm:pt>
    <dgm:pt modelId="{22F84E8C-6FDE-6D49-BF86-6A2B5D398F59}" type="parTrans" cxnId="{65CF7A74-D105-7E40-9EFE-D449AFF99BD7}">
      <dgm:prSet/>
      <dgm:spPr/>
      <dgm:t>
        <a:bodyPr/>
        <a:lstStyle/>
        <a:p>
          <a:endParaRPr lang="en-US" sz="1800"/>
        </a:p>
      </dgm:t>
    </dgm:pt>
    <dgm:pt modelId="{1A3D29F5-A446-DC47-861D-54854A697E9E}" type="sibTrans" cxnId="{65CF7A74-D105-7E40-9EFE-D449AFF99BD7}">
      <dgm:prSet/>
      <dgm:spPr/>
      <dgm:t>
        <a:bodyPr/>
        <a:lstStyle/>
        <a:p>
          <a:endParaRPr lang="en-US" sz="1800"/>
        </a:p>
      </dgm:t>
    </dgm:pt>
    <dgm:pt modelId="{79BF1215-4A3B-1D46-8352-7CB6E8B9B9D6}">
      <dgm:prSet phldrT="[Text]" custT="1"/>
      <dgm:spPr>
        <a:ln>
          <a:noFill/>
        </a:ln>
      </dgm:spPr>
      <dgm:t>
        <a:bodyPr/>
        <a:lstStyle/>
        <a:p>
          <a:pPr>
            <a:lnSpc>
              <a:spcPts val="1800"/>
            </a:lnSpc>
            <a:spcAft>
              <a:spcPts val="0"/>
            </a:spcAft>
          </a:pPr>
          <a:r>
            <a:rPr lang="en-US" sz="1800" dirty="0"/>
            <a:t>Living Environment</a:t>
          </a:r>
        </a:p>
      </dgm:t>
    </dgm:pt>
    <dgm:pt modelId="{B5238CBC-A7D9-EF4D-BFBE-F51ED445FB79}" type="parTrans" cxnId="{B1DDE651-7505-784F-829E-289841E67218}">
      <dgm:prSet custT="1"/>
      <dgm:spPr/>
      <dgm:t>
        <a:bodyPr/>
        <a:lstStyle/>
        <a:p>
          <a:endParaRPr lang="en-US" sz="1800"/>
        </a:p>
      </dgm:t>
    </dgm:pt>
    <dgm:pt modelId="{E7CD5F32-3C96-3F4D-BF20-5DCBE501026B}" type="sibTrans" cxnId="{B1DDE651-7505-784F-829E-289841E67218}">
      <dgm:prSet/>
      <dgm:spPr/>
      <dgm:t>
        <a:bodyPr/>
        <a:lstStyle/>
        <a:p>
          <a:endParaRPr lang="en-US" sz="1800"/>
        </a:p>
      </dgm:t>
    </dgm:pt>
    <dgm:pt modelId="{D18C18ED-2DE1-FD40-8C32-88A8B2C1E994}">
      <dgm:prSet phldrT="[Text]" custT="1"/>
      <dgm:spPr>
        <a:ln>
          <a:noFill/>
        </a:ln>
      </dgm:spPr>
      <dgm:t>
        <a:bodyPr/>
        <a:lstStyle/>
        <a:p>
          <a:pPr>
            <a:lnSpc>
              <a:spcPts val="1800"/>
            </a:lnSpc>
            <a:spcAft>
              <a:spcPts val="0"/>
            </a:spcAft>
          </a:pPr>
          <a:r>
            <a:rPr lang="en-US" sz="1800" dirty="0"/>
            <a:t>Zip Code</a:t>
          </a:r>
        </a:p>
      </dgm:t>
    </dgm:pt>
    <dgm:pt modelId="{A732F8E3-C483-FC45-B449-D6E1AF7748BE}" type="parTrans" cxnId="{64ACB38A-377F-F548-BF3E-1EC2FF65E28B}">
      <dgm:prSet custT="1"/>
      <dgm:spPr/>
      <dgm:t>
        <a:bodyPr/>
        <a:lstStyle/>
        <a:p>
          <a:endParaRPr lang="en-US" sz="1800"/>
        </a:p>
      </dgm:t>
    </dgm:pt>
    <dgm:pt modelId="{AF8723DE-0AEA-6643-9416-33661CBCE0AC}" type="sibTrans" cxnId="{64ACB38A-377F-F548-BF3E-1EC2FF65E28B}">
      <dgm:prSet/>
      <dgm:spPr/>
      <dgm:t>
        <a:bodyPr/>
        <a:lstStyle/>
        <a:p>
          <a:endParaRPr lang="en-US" sz="1800"/>
        </a:p>
      </dgm:t>
    </dgm:pt>
    <dgm:pt modelId="{BC5E2A33-A1D5-D44C-B8C2-4B923452ED84}">
      <dgm:prSet phldrT="[Text]" custT="1"/>
      <dgm:spPr>
        <a:ln>
          <a:noFill/>
        </a:ln>
      </dgm:spPr>
      <dgm:t>
        <a:bodyPr/>
        <a:lstStyle/>
        <a:p>
          <a:pPr>
            <a:lnSpc>
              <a:spcPts val="1800"/>
            </a:lnSpc>
            <a:spcAft>
              <a:spcPts val="0"/>
            </a:spcAft>
          </a:pPr>
          <a:r>
            <a:rPr lang="en-US" sz="1800" dirty="0"/>
            <a:t>SES</a:t>
          </a:r>
        </a:p>
      </dgm:t>
    </dgm:pt>
    <dgm:pt modelId="{7C3E660C-BEF7-6B4F-B771-3387D216470D}" type="parTrans" cxnId="{E9DD40FE-4FC3-C148-9EE4-DFB3B20A22C3}">
      <dgm:prSet custT="1"/>
      <dgm:spPr/>
      <dgm:t>
        <a:bodyPr/>
        <a:lstStyle/>
        <a:p>
          <a:endParaRPr lang="en-US" sz="1800"/>
        </a:p>
      </dgm:t>
    </dgm:pt>
    <dgm:pt modelId="{52557333-8608-E04B-8D35-CED7C0AFCB88}" type="sibTrans" cxnId="{E9DD40FE-4FC3-C148-9EE4-DFB3B20A22C3}">
      <dgm:prSet/>
      <dgm:spPr/>
      <dgm:t>
        <a:bodyPr/>
        <a:lstStyle/>
        <a:p>
          <a:endParaRPr lang="en-US" sz="1800"/>
        </a:p>
      </dgm:t>
    </dgm:pt>
    <dgm:pt modelId="{5A7E25F8-F2C2-D641-90BE-F0E031B60A48}">
      <dgm:prSet phldrT="[Text]" custT="1"/>
      <dgm:spPr>
        <a:ln>
          <a:noFill/>
        </a:ln>
      </dgm:spPr>
      <dgm:t>
        <a:bodyPr/>
        <a:lstStyle/>
        <a:p>
          <a:pPr>
            <a:lnSpc>
              <a:spcPts val="1800"/>
            </a:lnSpc>
            <a:spcAft>
              <a:spcPts val="0"/>
            </a:spcAft>
          </a:pPr>
          <a:r>
            <a:rPr lang="en-US" sz="1800" dirty="0"/>
            <a:t>Nutrition</a:t>
          </a:r>
        </a:p>
      </dgm:t>
    </dgm:pt>
    <dgm:pt modelId="{0A1BB683-427D-0B40-88D4-D3DC0AB5C8C4}" type="parTrans" cxnId="{11B099AA-04FE-3645-8FC2-8577AD4F1854}">
      <dgm:prSet custT="1"/>
      <dgm:spPr/>
      <dgm:t>
        <a:bodyPr/>
        <a:lstStyle/>
        <a:p>
          <a:endParaRPr lang="en-US" sz="1800"/>
        </a:p>
      </dgm:t>
    </dgm:pt>
    <dgm:pt modelId="{5DBE1D7B-17AC-2840-906D-A2F53B2A5DBB}" type="sibTrans" cxnId="{11B099AA-04FE-3645-8FC2-8577AD4F1854}">
      <dgm:prSet/>
      <dgm:spPr/>
      <dgm:t>
        <a:bodyPr/>
        <a:lstStyle/>
        <a:p>
          <a:endParaRPr lang="en-US" sz="1800"/>
        </a:p>
      </dgm:t>
    </dgm:pt>
    <dgm:pt modelId="{8C188340-B62D-D449-9AE6-29F1BEB4C544}">
      <dgm:prSet phldrT="[Text]" custT="1"/>
      <dgm:spPr>
        <a:ln>
          <a:noFill/>
        </a:ln>
      </dgm:spPr>
      <dgm:t>
        <a:bodyPr/>
        <a:lstStyle/>
        <a:p>
          <a:pPr>
            <a:lnSpc>
              <a:spcPts val="1800"/>
            </a:lnSpc>
            <a:spcAft>
              <a:spcPts val="0"/>
            </a:spcAft>
          </a:pPr>
          <a:r>
            <a:rPr lang="en-US" sz="1800" dirty="0"/>
            <a:t>Food Security</a:t>
          </a:r>
        </a:p>
      </dgm:t>
    </dgm:pt>
    <dgm:pt modelId="{D2119C15-6056-B644-BA40-2C36ED7DF3D2}" type="parTrans" cxnId="{4CE21138-0C29-1A40-9BC3-C83C3E634514}">
      <dgm:prSet custT="1"/>
      <dgm:spPr/>
      <dgm:t>
        <a:bodyPr/>
        <a:lstStyle/>
        <a:p>
          <a:endParaRPr lang="en-US" sz="1800"/>
        </a:p>
      </dgm:t>
    </dgm:pt>
    <dgm:pt modelId="{3CBA0A92-5FC6-C54E-B9D5-68A636F4CC35}" type="sibTrans" cxnId="{4CE21138-0C29-1A40-9BC3-C83C3E634514}">
      <dgm:prSet/>
      <dgm:spPr/>
      <dgm:t>
        <a:bodyPr/>
        <a:lstStyle/>
        <a:p>
          <a:endParaRPr lang="en-US" sz="1800"/>
        </a:p>
      </dgm:t>
    </dgm:pt>
    <dgm:pt modelId="{BC04251E-AF6F-024A-8E1A-7FDB13CE394C}">
      <dgm:prSet phldrT="[Text]" custT="1"/>
      <dgm:spPr>
        <a:ln>
          <a:noFill/>
        </a:ln>
      </dgm:spPr>
      <dgm:t>
        <a:bodyPr/>
        <a:lstStyle/>
        <a:p>
          <a:pPr>
            <a:lnSpc>
              <a:spcPts val="1800"/>
            </a:lnSpc>
            <a:spcAft>
              <a:spcPts val="0"/>
            </a:spcAft>
          </a:pPr>
          <a:r>
            <a:rPr lang="en-US" sz="1800" dirty="0"/>
            <a:t>Health Care Access</a:t>
          </a:r>
        </a:p>
      </dgm:t>
    </dgm:pt>
    <dgm:pt modelId="{C6167E49-1F75-184A-88C5-682920CF5EEF}" type="parTrans" cxnId="{1CE3F9DF-277E-5A44-BC5E-F431E1FBDCAD}">
      <dgm:prSet custT="1"/>
      <dgm:spPr/>
      <dgm:t>
        <a:bodyPr/>
        <a:lstStyle/>
        <a:p>
          <a:endParaRPr lang="en-US" sz="1800"/>
        </a:p>
      </dgm:t>
    </dgm:pt>
    <dgm:pt modelId="{C3B80D3C-9AE3-F443-A4A1-C0135EAEA3F9}" type="sibTrans" cxnId="{1CE3F9DF-277E-5A44-BC5E-F431E1FBDCAD}">
      <dgm:prSet/>
      <dgm:spPr/>
      <dgm:t>
        <a:bodyPr/>
        <a:lstStyle/>
        <a:p>
          <a:endParaRPr lang="en-US" sz="1800"/>
        </a:p>
      </dgm:t>
    </dgm:pt>
    <dgm:pt modelId="{63C2A553-F8ED-5D4C-B987-F63ABA53D446}">
      <dgm:prSet phldrT="[Text]" custT="1"/>
      <dgm:spPr>
        <a:ln>
          <a:noFill/>
        </a:ln>
      </dgm:spPr>
      <dgm:t>
        <a:bodyPr/>
        <a:lstStyle/>
        <a:p>
          <a:pPr>
            <a:lnSpc>
              <a:spcPts val="1800"/>
            </a:lnSpc>
            <a:spcAft>
              <a:spcPts val="0"/>
            </a:spcAft>
          </a:pPr>
          <a:r>
            <a:rPr lang="en-US" sz="1800" dirty="0"/>
            <a:t>Homelessness</a:t>
          </a:r>
        </a:p>
      </dgm:t>
    </dgm:pt>
    <dgm:pt modelId="{4F02B7AC-D37E-8449-B07D-8FC381221CAD}" type="parTrans" cxnId="{EADAD7A3-6A60-334B-B4BC-452BBD0F9C1C}">
      <dgm:prSet custT="1"/>
      <dgm:spPr/>
      <dgm:t>
        <a:bodyPr/>
        <a:lstStyle/>
        <a:p>
          <a:endParaRPr lang="en-US" sz="1800"/>
        </a:p>
      </dgm:t>
    </dgm:pt>
    <dgm:pt modelId="{267CD975-00D2-BF49-8CB6-235B8F9F7B1C}" type="sibTrans" cxnId="{EADAD7A3-6A60-334B-B4BC-452BBD0F9C1C}">
      <dgm:prSet/>
      <dgm:spPr/>
      <dgm:t>
        <a:bodyPr/>
        <a:lstStyle/>
        <a:p>
          <a:endParaRPr lang="en-US" sz="1800"/>
        </a:p>
      </dgm:t>
    </dgm:pt>
    <dgm:pt modelId="{D4050378-0B28-3C40-A770-A9D6A0606E66}">
      <dgm:prSet phldrT="[Text]" custT="1"/>
      <dgm:spPr>
        <a:ln>
          <a:noFill/>
        </a:ln>
      </dgm:spPr>
      <dgm:t>
        <a:bodyPr/>
        <a:lstStyle/>
        <a:p>
          <a:pPr>
            <a:lnSpc>
              <a:spcPts val="1800"/>
            </a:lnSpc>
            <a:spcAft>
              <a:spcPts val="0"/>
            </a:spcAft>
          </a:pPr>
          <a:r>
            <a:rPr lang="en-US" sz="1800" dirty="0"/>
            <a:t>Residential Instability</a:t>
          </a:r>
        </a:p>
      </dgm:t>
    </dgm:pt>
    <dgm:pt modelId="{075798DE-DD1E-9249-84F9-A52BB16BFC64}" type="parTrans" cxnId="{18207B81-6778-014B-82DE-0FB57756698F}">
      <dgm:prSet custT="1"/>
      <dgm:spPr/>
      <dgm:t>
        <a:bodyPr/>
        <a:lstStyle/>
        <a:p>
          <a:endParaRPr lang="en-US" sz="1800"/>
        </a:p>
      </dgm:t>
    </dgm:pt>
    <dgm:pt modelId="{C96068E3-4299-C94D-BED5-0C8D9E5DAA7B}" type="sibTrans" cxnId="{18207B81-6778-014B-82DE-0FB57756698F}">
      <dgm:prSet/>
      <dgm:spPr/>
      <dgm:t>
        <a:bodyPr/>
        <a:lstStyle/>
        <a:p>
          <a:endParaRPr lang="en-US" sz="1800"/>
        </a:p>
      </dgm:t>
    </dgm:pt>
    <dgm:pt modelId="{C8DBCF75-9EB5-724E-83F7-80A713F7811E}">
      <dgm:prSet phldrT="[Text]" custT="1"/>
      <dgm:spPr>
        <a:ln>
          <a:noFill/>
        </a:ln>
      </dgm:spPr>
      <dgm:t>
        <a:bodyPr/>
        <a:lstStyle/>
        <a:p>
          <a:pPr>
            <a:lnSpc>
              <a:spcPts val="1800"/>
            </a:lnSpc>
            <a:spcAft>
              <a:spcPts val="0"/>
            </a:spcAft>
          </a:pPr>
          <a:r>
            <a:rPr lang="en-US" sz="1800" dirty="0"/>
            <a:t>Lead</a:t>
          </a:r>
        </a:p>
      </dgm:t>
    </dgm:pt>
    <dgm:pt modelId="{BE90B8AF-CFC7-BF42-A314-618C50207D28}" type="parTrans" cxnId="{99F82DDE-949F-314C-901A-AB44F9F44ED2}">
      <dgm:prSet custT="1"/>
      <dgm:spPr/>
      <dgm:t>
        <a:bodyPr/>
        <a:lstStyle/>
        <a:p>
          <a:endParaRPr lang="en-US" sz="1800"/>
        </a:p>
      </dgm:t>
    </dgm:pt>
    <dgm:pt modelId="{D314F51E-7FCC-EB45-BD66-93A9B265D3B4}" type="sibTrans" cxnId="{99F82DDE-949F-314C-901A-AB44F9F44ED2}">
      <dgm:prSet/>
      <dgm:spPr/>
      <dgm:t>
        <a:bodyPr/>
        <a:lstStyle/>
        <a:p>
          <a:endParaRPr lang="en-US" sz="1800"/>
        </a:p>
      </dgm:t>
    </dgm:pt>
    <dgm:pt modelId="{0031E28A-0240-0C44-BFDA-8C7F5878EAE4}" type="pres">
      <dgm:prSet presAssocID="{AB61B423-D7FB-9B48-95F1-0A2FEE24F5CF}" presName="Name0" presStyleCnt="0">
        <dgm:presLayoutVars>
          <dgm:chMax val="1"/>
          <dgm:dir/>
          <dgm:animLvl val="ctr"/>
          <dgm:resizeHandles val="exact"/>
        </dgm:presLayoutVars>
      </dgm:prSet>
      <dgm:spPr/>
    </dgm:pt>
    <dgm:pt modelId="{35700F54-4075-A24A-80D7-BCF5938AE450}" type="pres">
      <dgm:prSet presAssocID="{181B9DC9-9B15-AC41-A5F5-7FA86719D4E9}" presName="centerShape" presStyleLbl="node0" presStyleIdx="0" presStyleCnt="1" custScaleX="192100"/>
      <dgm:spPr/>
    </dgm:pt>
    <dgm:pt modelId="{AED7C392-571A-3E41-89E5-B542DE395D39}" type="pres">
      <dgm:prSet presAssocID="{B5238CBC-A7D9-EF4D-BFBE-F51ED445FB79}" presName="parTrans" presStyleLbl="sibTrans2D1" presStyleIdx="0" presStyleCnt="9" custAng="10823208"/>
      <dgm:spPr/>
    </dgm:pt>
    <dgm:pt modelId="{BEB205C6-8A87-1547-865C-125567EF21CB}" type="pres">
      <dgm:prSet presAssocID="{B5238CBC-A7D9-EF4D-BFBE-F51ED445FB79}" presName="connectorText" presStyleLbl="sibTrans2D1" presStyleIdx="0" presStyleCnt="9"/>
      <dgm:spPr/>
    </dgm:pt>
    <dgm:pt modelId="{CEF9AF1D-1AE9-E048-80C2-CFB899C18891}" type="pres">
      <dgm:prSet presAssocID="{79BF1215-4A3B-1D46-8352-7CB6E8B9B9D6}" presName="node" presStyleLbl="node1" presStyleIdx="0" presStyleCnt="9" custScaleX="161823" custScaleY="55167" custRadScaleRad="80645" custRadScaleInc="-1934">
        <dgm:presLayoutVars>
          <dgm:bulletEnabled val="1"/>
        </dgm:presLayoutVars>
      </dgm:prSet>
      <dgm:spPr/>
    </dgm:pt>
    <dgm:pt modelId="{B098959F-7A2A-EB46-9F83-C3999C4DC7BF}" type="pres">
      <dgm:prSet presAssocID="{A732F8E3-C483-FC45-B449-D6E1AF7748BE}" presName="parTrans" presStyleLbl="sibTrans2D1" presStyleIdx="1" presStyleCnt="9" custAng="11300676"/>
      <dgm:spPr/>
    </dgm:pt>
    <dgm:pt modelId="{4896E33D-8187-4B43-8ADA-D13A82DEF99E}" type="pres">
      <dgm:prSet presAssocID="{A732F8E3-C483-FC45-B449-D6E1AF7748BE}" presName="connectorText" presStyleLbl="sibTrans2D1" presStyleIdx="1" presStyleCnt="9"/>
      <dgm:spPr/>
    </dgm:pt>
    <dgm:pt modelId="{8CCD03FE-4B37-1E44-9370-227E3C939BD2}" type="pres">
      <dgm:prSet presAssocID="{D18C18ED-2DE1-FD40-8C32-88A8B2C1E994}" presName="node" presStyleLbl="node1" presStyleIdx="1" presStyleCnt="9" custScaleX="161823" custScaleY="36778" custRadScaleRad="104171" custRadScaleInc="58277">
        <dgm:presLayoutVars>
          <dgm:bulletEnabled val="1"/>
        </dgm:presLayoutVars>
      </dgm:prSet>
      <dgm:spPr/>
    </dgm:pt>
    <dgm:pt modelId="{A28A5646-8C70-3E45-A413-2D76A2567007}" type="pres">
      <dgm:prSet presAssocID="{7C3E660C-BEF7-6B4F-B771-3387D216470D}" presName="parTrans" presStyleLbl="sibTrans2D1" presStyleIdx="2" presStyleCnt="9" custAng="10715847"/>
      <dgm:spPr/>
    </dgm:pt>
    <dgm:pt modelId="{4E5DC677-C3E5-974C-8B57-8C570BA28D5F}" type="pres">
      <dgm:prSet presAssocID="{7C3E660C-BEF7-6B4F-B771-3387D216470D}" presName="connectorText" presStyleLbl="sibTrans2D1" presStyleIdx="2" presStyleCnt="9"/>
      <dgm:spPr/>
    </dgm:pt>
    <dgm:pt modelId="{50D4CF09-46E7-F947-840F-D68A4032612E}" type="pres">
      <dgm:prSet presAssocID="{BC5E2A33-A1D5-D44C-B8C2-4B923452ED84}" presName="node" presStyleLbl="node1" presStyleIdx="2" presStyleCnt="9" custScaleX="161823" custScaleY="36778" custRadScaleRad="112908" custRadScaleInc="27214">
        <dgm:presLayoutVars>
          <dgm:bulletEnabled val="1"/>
        </dgm:presLayoutVars>
      </dgm:prSet>
      <dgm:spPr/>
    </dgm:pt>
    <dgm:pt modelId="{A6C14726-224A-0645-8386-955E11E185D2}" type="pres">
      <dgm:prSet presAssocID="{0A1BB683-427D-0B40-88D4-D3DC0AB5C8C4}" presName="parTrans" presStyleLbl="sibTrans2D1" presStyleIdx="3" presStyleCnt="9" custAng="11712811"/>
      <dgm:spPr/>
    </dgm:pt>
    <dgm:pt modelId="{E2552E8C-5323-9B4F-8824-D01392FAE22A}" type="pres">
      <dgm:prSet presAssocID="{0A1BB683-427D-0B40-88D4-D3DC0AB5C8C4}" presName="connectorText" presStyleLbl="sibTrans2D1" presStyleIdx="3" presStyleCnt="9"/>
      <dgm:spPr/>
    </dgm:pt>
    <dgm:pt modelId="{EA3BC22B-D2BE-D643-BC23-F578644231F0}" type="pres">
      <dgm:prSet presAssocID="{5A7E25F8-F2C2-D641-90BE-F0E031B60A48}" presName="node" presStyleLbl="node1" presStyleIdx="3" presStyleCnt="9" custScaleX="161823" custScaleY="36778" custRadScaleRad="117382" custRadScaleInc="-39937">
        <dgm:presLayoutVars>
          <dgm:bulletEnabled val="1"/>
        </dgm:presLayoutVars>
      </dgm:prSet>
      <dgm:spPr/>
    </dgm:pt>
    <dgm:pt modelId="{64219F41-498F-264C-8D23-1E73D63F4AC4}" type="pres">
      <dgm:prSet presAssocID="{D2119C15-6056-B644-BA40-2C36ED7DF3D2}" presName="parTrans" presStyleLbl="sibTrans2D1" presStyleIdx="4" presStyleCnt="9" custAng="11176346"/>
      <dgm:spPr/>
    </dgm:pt>
    <dgm:pt modelId="{4EE2AC54-0E51-5D4F-93E7-A7A27EEE45AC}" type="pres">
      <dgm:prSet presAssocID="{D2119C15-6056-B644-BA40-2C36ED7DF3D2}" presName="connectorText" presStyleLbl="sibTrans2D1" presStyleIdx="4" presStyleCnt="9"/>
      <dgm:spPr/>
    </dgm:pt>
    <dgm:pt modelId="{5DC449B4-1082-C54A-969D-DD5ADB6AB3C2}" type="pres">
      <dgm:prSet presAssocID="{8C188340-B62D-D449-9AE6-29F1BEB4C544}" presName="node" presStyleLbl="node1" presStyleIdx="4" presStyleCnt="9" custScaleX="161823" custScaleY="36778" custRadScaleRad="102144" custRadScaleInc="-69834">
        <dgm:presLayoutVars>
          <dgm:bulletEnabled val="1"/>
        </dgm:presLayoutVars>
      </dgm:prSet>
      <dgm:spPr/>
    </dgm:pt>
    <dgm:pt modelId="{E33D994D-6883-004A-9304-6DBE779CD9AD}" type="pres">
      <dgm:prSet presAssocID="{C6167E49-1F75-184A-88C5-682920CF5EEF}" presName="parTrans" presStyleLbl="sibTrans2D1" presStyleIdx="5" presStyleCnt="9" custAng="10756620"/>
      <dgm:spPr/>
    </dgm:pt>
    <dgm:pt modelId="{D64AAC0A-354B-144B-9BFE-CDE68FB8D9FD}" type="pres">
      <dgm:prSet presAssocID="{C6167E49-1F75-184A-88C5-682920CF5EEF}" presName="connectorText" presStyleLbl="sibTrans2D1" presStyleIdx="5" presStyleCnt="9"/>
      <dgm:spPr/>
    </dgm:pt>
    <dgm:pt modelId="{F520CF70-BC27-3A4D-82FE-1C682CD7591E}" type="pres">
      <dgm:prSet presAssocID="{BC04251E-AF6F-024A-8E1A-7FDB13CE394C}" presName="node" presStyleLbl="node1" presStyleIdx="5" presStyleCnt="9" custScaleX="205957" custScaleY="36778" custRadScaleRad="100141" custRadScaleInc="63623">
        <dgm:presLayoutVars>
          <dgm:bulletEnabled val="1"/>
        </dgm:presLayoutVars>
      </dgm:prSet>
      <dgm:spPr/>
    </dgm:pt>
    <dgm:pt modelId="{2CE2FF12-BAA9-F544-A8C0-A9704252A139}" type="pres">
      <dgm:prSet presAssocID="{4F02B7AC-D37E-8449-B07D-8FC381221CAD}" presName="parTrans" presStyleLbl="sibTrans2D1" presStyleIdx="6" presStyleCnt="9" custAng="9989562"/>
      <dgm:spPr/>
    </dgm:pt>
    <dgm:pt modelId="{8B22BB1B-CBCB-D64D-BB7D-3C1F6DE09E60}" type="pres">
      <dgm:prSet presAssocID="{4F02B7AC-D37E-8449-B07D-8FC381221CAD}" presName="connectorText" presStyleLbl="sibTrans2D1" presStyleIdx="6" presStyleCnt="9"/>
      <dgm:spPr/>
    </dgm:pt>
    <dgm:pt modelId="{6A8A0147-0693-7749-8425-56978253EA85}" type="pres">
      <dgm:prSet presAssocID="{63C2A553-F8ED-5D4C-B987-F63ABA53D446}" presName="node" presStyleLbl="node1" presStyleIdx="6" presStyleCnt="9" custScaleX="161823" custScaleY="36778" custRadScaleRad="115596" custRadScaleInc="33713">
        <dgm:presLayoutVars>
          <dgm:bulletEnabled val="1"/>
        </dgm:presLayoutVars>
      </dgm:prSet>
      <dgm:spPr/>
    </dgm:pt>
    <dgm:pt modelId="{D10B6537-01E4-3444-85BD-EE886A7A1C56}" type="pres">
      <dgm:prSet presAssocID="{075798DE-DD1E-9249-84F9-A52BB16BFC64}" presName="parTrans" presStyleLbl="sibTrans2D1" presStyleIdx="7" presStyleCnt="9" custAng="10879842"/>
      <dgm:spPr/>
    </dgm:pt>
    <dgm:pt modelId="{BADBB916-4017-7C4F-88DF-CD1FE48F9312}" type="pres">
      <dgm:prSet presAssocID="{075798DE-DD1E-9249-84F9-A52BB16BFC64}" presName="connectorText" presStyleLbl="sibTrans2D1" presStyleIdx="7" presStyleCnt="9"/>
      <dgm:spPr/>
    </dgm:pt>
    <dgm:pt modelId="{139DF517-8A24-8541-A09D-86DC01B36ACE}" type="pres">
      <dgm:prSet presAssocID="{D4050378-0B28-3C40-A770-A9D6A0606E66}" presName="node" presStyleLbl="node1" presStyleIdx="7" presStyleCnt="9" custScaleX="161823" custScaleY="55167" custRadScaleRad="123165" custRadScaleInc="-18812">
        <dgm:presLayoutVars>
          <dgm:bulletEnabled val="1"/>
        </dgm:presLayoutVars>
      </dgm:prSet>
      <dgm:spPr/>
    </dgm:pt>
    <dgm:pt modelId="{C909478E-CBF0-9A4F-B266-5420D2DBDB05}" type="pres">
      <dgm:prSet presAssocID="{BE90B8AF-CFC7-BF42-A314-618C50207D28}" presName="parTrans" presStyleLbl="sibTrans2D1" presStyleIdx="8" presStyleCnt="9" custAng="11327748"/>
      <dgm:spPr/>
    </dgm:pt>
    <dgm:pt modelId="{ED0436B5-40FE-7448-B579-E9B10DB83DF0}" type="pres">
      <dgm:prSet presAssocID="{BE90B8AF-CFC7-BF42-A314-618C50207D28}" presName="connectorText" presStyleLbl="sibTrans2D1" presStyleIdx="8" presStyleCnt="9"/>
      <dgm:spPr/>
    </dgm:pt>
    <dgm:pt modelId="{F565F4DF-BEFA-7049-A9D2-5D323F98313C}" type="pres">
      <dgm:prSet presAssocID="{C8DBCF75-9EB5-724E-83F7-80A713F7811E}" presName="node" presStyleLbl="node1" presStyleIdx="8" presStyleCnt="9" custScaleX="161823" custScaleY="36778" custRadScaleRad="106648" custRadScaleInc="-68979">
        <dgm:presLayoutVars>
          <dgm:bulletEnabled val="1"/>
        </dgm:presLayoutVars>
      </dgm:prSet>
      <dgm:spPr/>
    </dgm:pt>
  </dgm:ptLst>
  <dgm:cxnLst>
    <dgm:cxn modelId="{822FDD00-3609-8A4E-A174-E2CCC9FB45D5}" type="presOf" srcId="{4F02B7AC-D37E-8449-B07D-8FC381221CAD}" destId="{8B22BB1B-CBCB-D64D-BB7D-3C1F6DE09E60}" srcOrd="1" destOrd="0" presId="urn:microsoft.com/office/officeart/2005/8/layout/radial5"/>
    <dgm:cxn modelId="{D2486105-461E-B74D-BA14-2401B81BEF86}" type="presOf" srcId="{4F02B7AC-D37E-8449-B07D-8FC381221CAD}" destId="{2CE2FF12-BAA9-F544-A8C0-A9704252A139}" srcOrd="0" destOrd="0" presId="urn:microsoft.com/office/officeart/2005/8/layout/radial5"/>
    <dgm:cxn modelId="{8331960A-2F04-0047-837A-B46667B0C563}" type="presOf" srcId="{A732F8E3-C483-FC45-B449-D6E1AF7748BE}" destId="{4896E33D-8187-4B43-8ADA-D13A82DEF99E}" srcOrd="1" destOrd="0" presId="urn:microsoft.com/office/officeart/2005/8/layout/radial5"/>
    <dgm:cxn modelId="{80C17D0B-2333-2D42-8B63-A42656675C18}" type="presOf" srcId="{BC04251E-AF6F-024A-8E1A-7FDB13CE394C}" destId="{F520CF70-BC27-3A4D-82FE-1C682CD7591E}" srcOrd="0" destOrd="0" presId="urn:microsoft.com/office/officeart/2005/8/layout/radial5"/>
    <dgm:cxn modelId="{F410CC24-B674-524A-A3DF-C7D2AB3D829F}" type="presOf" srcId="{BE90B8AF-CFC7-BF42-A314-618C50207D28}" destId="{ED0436B5-40FE-7448-B579-E9B10DB83DF0}" srcOrd="1" destOrd="0" presId="urn:microsoft.com/office/officeart/2005/8/layout/radial5"/>
    <dgm:cxn modelId="{EBBC6125-423C-C244-9B45-96BD68E8BCE9}" type="presOf" srcId="{181B9DC9-9B15-AC41-A5F5-7FA86719D4E9}" destId="{35700F54-4075-A24A-80D7-BCF5938AE450}" srcOrd="0" destOrd="0" presId="urn:microsoft.com/office/officeart/2005/8/layout/radial5"/>
    <dgm:cxn modelId="{06E20B28-F262-434C-88FE-18FC5C686F71}" type="presOf" srcId="{075798DE-DD1E-9249-84F9-A52BB16BFC64}" destId="{D10B6537-01E4-3444-85BD-EE886A7A1C56}" srcOrd="0" destOrd="0" presId="urn:microsoft.com/office/officeart/2005/8/layout/radial5"/>
    <dgm:cxn modelId="{4CE21138-0C29-1A40-9BC3-C83C3E634514}" srcId="{181B9DC9-9B15-AC41-A5F5-7FA86719D4E9}" destId="{8C188340-B62D-D449-9AE6-29F1BEB4C544}" srcOrd="4" destOrd="0" parTransId="{D2119C15-6056-B644-BA40-2C36ED7DF3D2}" sibTransId="{3CBA0A92-5FC6-C54E-B9D5-68A636F4CC35}"/>
    <dgm:cxn modelId="{9CB5DA5F-064A-EB49-9749-86F14AD91A63}" type="presOf" srcId="{C6167E49-1F75-184A-88C5-682920CF5EEF}" destId="{D64AAC0A-354B-144B-9BFE-CDE68FB8D9FD}" srcOrd="1" destOrd="0" presId="urn:microsoft.com/office/officeart/2005/8/layout/radial5"/>
    <dgm:cxn modelId="{84DAC045-D31F-D846-BCBE-455E01495105}" type="presOf" srcId="{0A1BB683-427D-0B40-88D4-D3DC0AB5C8C4}" destId="{E2552E8C-5323-9B4F-8824-D01392FAE22A}" srcOrd="1" destOrd="0" presId="urn:microsoft.com/office/officeart/2005/8/layout/radial5"/>
    <dgm:cxn modelId="{8E8B234F-A0F5-8E4D-A8B7-33E079F5F611}" type="presOf" srcId="{B5238CBC-A7D9-EF4D-BFBE-F51ED445FB79}" destId="{AED7C392-571A-3E41-89E5-B542DE395D39}" srcOrd="0" destOrd="0" presId="urn:microsoft.com/office/officeart/2005/8/layout/radial5"/>
    <dgm:cxn modelId="{B1DDE651-7505-784F-829E-289841E67218}" srcId="{181B9DC9-9B15-AC41-A5F5-7FA86719D4E9}" destId="{79BF1215-4A3B-1D46-8352-7CB6E8B9B9D6}" srcOrd="0" destOrd="0" parTransId="{B5238CBC-A7D9-EF4D-BFBE-F51ED445FB79}" sibTransId="{E7CD5F32-3C96-3F4D-BF20-5DCBE501026B}"/>
    <dgm:cxn modelId="{65CF7A74-D105-7E40-9EFE-D449AFF99BD7}" srcId="{AB61B423-D7FB-9B48-95F1-0A2FEE24F5CF}" destId="{181B9DC9-9B15-AC41-A5F5-7FA86719D4E9}" srcOrd="0" destOrd="0" parTransId="{22F84E8C-6FDE-6D49-BF86-6A2B5D398F59}" sibTransId="{1A3D29F5-A446-DC47-861D-54854A697E9E}"/>
    <dgm:cxn modelId="{6A053F55-B4FA-0946-8624-BCF8F9E2C34C}" type="presOf" srcId="{AB61B423-D7FB-9B48-95F1-0A2FEE24F5CF}" destId="{0031E28A-0240-0C44-BFDA-8C7F5878EAE4}" srcOrd="0" destOrd="0" presId="urn:microsoft.com/office/officeart/2005/8/layout/radial5"/>
    <dgm:cxn modelId="{6D11AF55-DED6-554F-B69F-04019FA82881}" type="presOf" srcId="{C8DBCF75-9EB5-724E-83F7-80A713F7811E}" destId="{F565F4DF-BEFA-7049-A9D2-5D323F98313C}" srcOrd="0" destOrd="0" presId="urn:microsoft.com/office/officeart/2005/8/layout/radial5"/>
    <dgm:cxn modelId="{12C7C978-3E9B-5E4C-9085-93DA4B6AE5D3}" type="presOf" srcId="{7C3E660C-BEF7-6B4F-B771-3387D216470D}" destId="{A28A5646-8C70-3E45-A413-2D76A2567007}" srcOrd="0" destOrd="0" presId="urn:microsoft.com/office/officeart/2005/8/layout/radial5"/>
    <dgm:cxn modelId="{EED71D7A-2CE2-304A-8DCA-9347EDCC489D}" type="presOf" srcId="{63C2A553-F8ED-5D4C-B987-F63ABA53D446}" destId="{6A8A0147-0693-7749-8425-56978253EA85}" srcOrd="0" destOrd="0" presId="urn:microsoft.com/office/officeart/2005/8/layout/radial5"/>
    <dgm:cxn modelId="{7FFE975A-4BD7-BA41-9DE9-52A61A917562}" type="presOf" srcId="{0A1BB683-427D-0B40-88D4-D3DC0AB5C8C4}" destId="{A6C14726-224A-0645-8386-955E11E185D2}" srcOrd="0" destOrd="0" presId="urn:microsoft.com/office/officeart/2005/8/layout/radial5"/>
    <dgm:cxn modelId="{18207B81-6778-014B-82DE-0FB57756698F}" srcId="{181B9DC9-9B15-AC41-A5F5-7FA86719D4E9}" destId="{D4050378-0B28-3C40-A770-A9D6A0606E66}" srcOrd="7" destOrd="0" parTransId="{075798DE-DD1E-9249-84F9-A52BB16BFC64}" sibTransId="{C96068E3-4299-C94D-BED5-0C8D9E5DAA7B}"/>
    <dgm:cxn modelId="{CCDC6B83-6194-E042-9ECB-C6C2B47487B9}" type="presOf" srcId="{D4050378-0B28-3C40-A770-A9D6A0606E66}" destId="{139DF517-8A24-8541-A09D-86DC01B36ACE}" srcOrd="0" destOrd="0" presId="urn:microsoft.com/office/officeart/2005/8/layout/radial5"/>
    <dgm:cxn modelId="{13A84D84-160A-7749-A60D-BDB1D7EE708B}" type="presOf" srcId="{79BF1215-4A3B-1D46-8352-7CB6E8B9B9D6}" destId="{CEF9AF1D-1AE9-E048-80C2-CFB899C18891}" srcOrd="0" destOrd="0" presId="urn:microsoft.com/office/officeart/2005/8/layout/radial5"/>
    <dgm:cxn modelId="{43F75E8A-ECDC-6E48-93D2-FE645D71B60D}" type="presOf" srcId="{B5238CBC-A7D9-EF4D-BFBE-F51ED445FB79}" destId="{BEB205C6-8A87-1547-865C-125567EF21CB}" srcOrd="1" destOrd="0" presId="urn:microsoft.com/office/officeart/2005/8/layout/radial5"/>
    <dgm:cxn modelId="{0A9C418A-4DFE-BB4F-8B14-0CFFDCBF8B9D}" type="presOf" srcId="{D18C18ED-2DE1-FD40-8C32-88A8B2C1E994}" destId="{8CCD03FE-4B37-1E44-9370-227E3C939BD2}" srcOrd="0" destOrd="0" presId="urn:microsoft.com/office/officeart/2005/8/layout/radial5"/>
    <dgm:cxn modelId="{64ACB38A-377F-F548-BF3E-1EC2FF65E28B}" srcId="{181B9DC9-9B15-AC41-A5F5-7FA86719D4E9}" destId="{D18C18ED-2DE1-FD40-8C32-88A8B2C1E994}" srcOrd="1" destOrd="0" parTransId="{A732F8E3-C483-FC45-B449-D6E1AF7748BE}" sibTransId="{AF8723DE-0AEA-6643-9416-33661CBCE0AC}"/>
    <dgm:cxn modelId="{33E1A59C-354C-5542-B088-B5F55AEBC715}" type="presOf" srcId="{7C3E660C-BEF7-6B4F-B771-3387D216470D}" destId="{4E5DC677-C3E5-974C-8B57-8C570BA28D5F}" srcOrd="1" destOrd="0" presId="urn:microsoft.com/office/officeart/2005/8/layout/radial5"/>
    <dgm:cxn modelId="{EADAD7A3-6A60-334B-B4BC-452BBD0F9C1C}" srcId="{181B9DC9-9B15-AC41-A5F5-7FA86719D4E9}" destId="{63C2A553-F8ED-5D4C-B987-F63ABA53D446}" srcOrd="6" destOrd="0" parTransId="{4F02B7AC-D37E-8449-B07D-8FC381221CAD}" sibTransId="{267CD975-00D2-BF49-8CB6-235B8F9F7B1C}"/>
    <dgm:cxn modelId="{11B099AA-04FE-3645-8FC2-8577AD4F1854}" srcId="{181B9DC9-9B15-AC41-A5F5-7FA86719D4E9}" destId="{5A7E25F8-F2C2-D641-90BE-F0E031B60A48}" srcOrd="3" destOrd="0" parTransId="{0A1BB683-427D-0B40-88D4-D3DC0AB5C8C4}" sibTransId="{5DBE1D7B-17AC-2840-906D-A2F53B2A5DBB}"/>
    <dgm:cxn modelId="{38270EB7-4CBD-7945-AD47-3BD7C9F7ED06}" type="presOf" srcId="{BE90B8AF-CFC7-BF42-A314-618C50207D28}" destId="{C909478E-CBF0-9A4F-B266-5420D2DBDB05}" srcOrd="0" destOrd="0" presId="urn:microsoft.com/office/officeart/2005/8/layout/radial5"/>
    <dgm:cxn modelId="{E1E72ABF-AE11-C146-9436-1FFCFBFDCFCB}" type="presOf" srcId="{BC5E2A33-A1D5-D44C-B8C2-4B923452ED84}" destId="{50D4CF09-46E7-F947-840F-D68A4032612E}" srcOrd="0" destOrd="0" presId="urn:microsoft.com/office/officeart/2005/8/layout/radial5"/>
    <dgm:cxn modelId="{BF8560C1-6372-4C44-8B55-127E48C476B3}" type="presOf" srcId="{C6167E49-1F75-184A-88C5-682920CF5EEF}" destId="{E33D994D-6883-004A-9304-6DBE779CD9AD}" srcOrd="0" destOrd="0" presId="urn:microsoft.com/office/officeart/2005/8/layout/radial5"/>
    <dgm:cxn modelId="{F1A14BC6-78E9-364E-AA16-154A908E1B45}" type="presOf" srcId="{5A7E25F8-F2C2-D641-90BE-F0E031B60A48}" destId="{EA3BC22B-D2BE-D643-BC23-F578644231F0}" srcOrd="0" destOrd="0" presId="urn:microsoft.com/office/officeart/2005/8/layout/radial5"/>
    <dgm:cxn modelId="{99F82DDE-949F-314C-901A-AB44F9F44ED2}" srcId="{181B9DC9-9B15-AC41-A5F5-7FA86719D4E9}" destId="{C8DBCF75-9EB5-724E-83F7-80A713F7811E}" srcOrd="8" destOrd="0" parTransId="{BE90B8AF-CFC7-BF42-A314-618C50207D28}" sibTransId="{D314F51E-7FCC-EB45-BD66-93A9B265D3B4}"/>
    <dgm:cxn modelId="{1CE3F9DF-277E-5A44-BC5E-F431E1FBDCAD}" srcId="{181B9DC9-9B15-AC41-A5F5-7FA86719D4E9}" destId="{BC04251E-AF6F-024A-8E1A-7FDB13CE394C}" srcOrd="5" destOrd="0" parTransId="{C6167E49-1F75-184A-88C5-682920CF5EEF}" sibTransId="{C3B80D3C-9AE3-F443-A4A1-C0135EAEA3F9}"/>
    <dgm:cxn modelId="{578576E7-C12D-0A47-BF31-562C192A50C0}" type="presOf" srcId="{075798DE-DD1E-9249-84F9-A52BB16BFC64}" destId="{BADBB916-4017-7C4F-88DF-CD1FE48F9312}" srcOrd="1" destOrd="0" presId="urn:microsoft.com/office/officeart/2005/8/layout/radial5"/>
    <dgm:cxn modelId="{6FDAF8E7-C664-C047-B7AF-FD315CDD9F42}" type="presOf" srcId="{D2119C15-6056-B644-BA40-2C36ED7DF3D2}" destId="{4EE2AC54-0E51-5D4F-93E7-A7A27EEE45AC}" srcOrd="1" destOrd="0" presId="urn:microsoft.com/office/officeart/2005/8/layout/radial5"/>
    <dgm:cxn modelId="{017687EC-EEFE-9F4B-AD1F-EAB4782890F9}" type="presOf" srcId="{D2119C15-6056-B644-BA40-2C36ED7DF3D2}" destId="{64219F41-498F-264C-8D23-1E73D63F4AC4}" srcOrd="0" destOrd="0" presId="urn:microsoft.com/office/officeart/2005/8/layout/radial5"/>
    <dgm:cxn modelId="{60C804F2-996F-C24D-99B7-80E256709A95}" type="presOf" srcId="{A732F8E3-C483-FC45-B449-D6E1AF7748BE}" destId="{B098959F-7A2A-EB46-9F83-C3999C4DC7BF}" srcOrd="0" destOrd="0" presId="urn:microsoft.com/office/officeart/2005/8/layout/radial5"/>
    <dgm:cxn modelId="{4749F0FC-B3A4-1D45-AC6C-4B40C03D4134}" type="presOf" srcId="{8C188340-B62D-D449-9AE6-29F1BEB4C544}" destId="{5DC449B4-1082-C54A-969D-DD5ADB6AB3C2}" srcOrd="0" destOrd="0" presId="urn:microsoft.com/office/officeart/2005/8/layout/radial5"/>
    <dgm:cxn modelId="{E9DD40FE-4FC3-C148-9EE4-DFB3B20A22C3}" srcId="{181B9DC9-9B15-AC41-A5F5-7FA86719D4E9}" destId="{BC5E2A33-A1D5-D44C-B8C2-4B923452ED84}" srcOrd="2" destOrd="0" parTransId="{7C3E660C-BEF7-6B4F-B771-3387D216470D}" sibTransId="{52557333-8608-E04B-8D35-CED7C0AFCB88}"/>
    <dgm:cxn modelId="{BAAB1C2A-4DB2-4947-825E-6122F32A0938}" type="presParOf" srcId="{0031E28A-0240-0C44-BFDA-8C7F5878EAE4}" destId="{35700F54-4075-A24A-80D7-BCF5938AE450}" srcOrd="0" destOrd="0" presId="urn:microsoft.com/office/officeart/2005/8/layout/radial5"/>
    <dgm:cxn modelId="{663EDF37-57A8-984F-89FB-3EF2E787D805}" type="presParOf" srcId="{0031E28A-0240-0C44-BFDA-8C7F5878EAE4}" destId="{AED7C392-571A-3E41-89E5-B542DE395D39}" srcOrd="1" destOrd="0" presId="urn:microsoft.com/office/officeart/2005/8/layout/radial5"/>
    <dgm:cxn modelId="{8AF10D20-A370-5D4C-97C8-26BC51244AB3}" type="presParOf" srcId="{AED7C392-571A-3E41-89E5-B542DE395D39}" destId="{BEB205C6-8A87-1547-865C-125567EF21CB}" srcOrd="0" destOrd="0" presId="urn:microsoft.com/office/officeart/2005/8/layout/radial5"/>
    <dgm:cxn modelId="{FFB95223-86B5-554D-866F-AE7B45C701B0}" type="presParOf" srcId="{0031E28A-0240-0C44-BFDA-8C7F5878EAE4}" destId="{CEF9AF1D-1AE9-E048-80C2-CFB899C18891}" srcOrd="2" destOrd="0" presId="urn:microsoft.com/office/officeart/2005/8/layout/radial5"/>
    <dgm:cxn modelId="{2728A66B-10A1-5746-8AD7-D703E30EC3BA}" type="presParOf" srcId="{0031E28A-0240-0C44-BFDA-8C7F5878EAE4}" destId="{B098959F-7A2A-EB46-9F83-C3999C4DC7BF}" srcOrd="3" destOrd="0" presId="urn:microsoft.com/office/officeart/2005/8/layout/radial5"/>
    <dgm:cxn modelId="{13752913-37A4-FB45-BDDB-31F68B024B26}" type="presParOf" srcId="{B098959F-7A2A-EB46-9F83-C3999C4DC7BF}" destId="{4896E33D-8187-4B43-8ADA-D13A82DEF99E}" srcOrd="0" destOrd="0" presId="urn:microsoft.com/office/officeart/2005/8/layout/radial5"/>
    <dgm:cxn modelId="{A7CEE15F-2345-AA4E-A597-A082267B2377}" type="presParOf" srcId="{0031E28A-0240-0C44-BFDA-8C7F5878EAE4}" destId="{8CCD03FE-4B37-1E44-9370-227E3C939BD2}" srcOrd="4" destOrd="0" presId="urn:microsoft.com/office/officeart/2005/8/layout/radial5"/>
    <dgm:cxn modelId="{75252A40-9323-0B43-B8A4-359B5E97A8E2}" type="presParOf" srcId="{0031E28A-0240-0C44-BFDA-8C7F5878EAE4}" destId="{A28A5646-8C70-3E45-A413-2D76A2567007}" srcOrd="5" destOrd="0" presId="urn:microsoft.com/office/officeart/2005/8/layout/radial5"/>
    <dgm:cxn modelId="{E81E42EA-1AB3-7A4C-80CF-47760A9400ED}" type="presParOf" srcId="{A28A5646-8C70-3E45-A413-2D76A2567007}" destId="{4E5DC677-C3E5-974C-8B57-8C570BA28D5F}" srcOrd="0" destOrd="0" presId="urn:microsoft.com/office/officeart/2005/8/layout/radial5"/>
    <dgm:cxn modelId="{C1688896-5A33-614B-B019-6C5E197923CF}" type="presParOf" srcId="{0031E28A-0240-0C44-BFDA-8C7F5878EAE4}" destId="{50D4CF09-46E7-F947-840F-D68A4032612E}" srcOrd="6" destOrd="0" presId="urn:microsoft.com/office/officeart/2005/8/layout/radial5"/>
    <dgm:cxn modelId="{B8FFADEE-31D6-8549-9EE4-F6C3E4A0856F}" type="presParOf" srcId="{0031E28A-0240-0C44-BFDA-8C7F5878EAE4}" destId="{A6C14726-224A-0645-8386-955E11E185D2}" srcOrd="7" destOrd="0" presId="urn:microsoft.com/office/officeart/2005/8/layout/radial5"/>
    <dgm:cxn modelId="{AD0FF2A3-E978-2149-8BE1-DA0995F787AF}" type="presParOf" srcId="{A6C14726-224A-0645-8386-955E11E185D2}" destId="{E2552E8C-5323-9B4F-8824-D01392FAE22A}" srcOrd="0" destOrd="0" presId="urn:microsoft.com/office/officeart/2005/8/layout/radial5"/>
    <dgm:cxn modelId="{E85C268F-1390-1745-87FC-32405A3BD3F9}" type="presParOf" srcId="{0031E28A-0240-0C44-BFDA-8C7F5878EAE4}" destId="{EA3BC22B-D2BE-D643-BC23-F578644231F0}" srcOrd="8" destOrd="0" presId="urn:microsoft.com/office/officeart/2005/8/layout/radial5"/>
    <dgm:cxn modelId="{3F421DB2-F196-9843-971D-D4072EBB060D}" type="presParOf" srcId="{0031E28A-0240-0C44-BFDA-8C7F5878EAE4}" destId="{64219F41-498F-264C-8D23-1E73D63F4AC4}" srcOrd="9" destOrd="0" presId="urn:microsoft.com/office/officeart/2005/8/layout/radial5"/>
    <dgm:cxn modelId="{21D403D6-5C7E-F54B-BFB0-1E4AB40336E1}" type="presParOf" srcId="{64219F41-498F-264C-8D23-1E73D63F4AC4}" destId="{4EE2AC54-0E51-5D4F-93E7-A7A27EEE45AC}" srcOrd="0" destOrd="0" presId="urn:microsoft.com/office/officeart/2005/8/layout/radial5"/>
    <dgm:cxn modelId="{FD74D25A-BCAD-DD43-A42B-621F8B3F8AC2}" type="presParOf" srcId="{0031E28A-0240-0C44-BFDA-8C7F5878EAE4}" destId="{5DC449B4-1082-C54A-969D-DD5ADB6AB3C2}" srcOrd="10" destOrd="0" presId="urn:microsoft.com/office/officeart/2005/8/layout/radial5"/>
    <dgm:cxn modelId="{EACB9C6E-866F-624C-B0A6-00C2C03B63AC}" type="presParOf" srcId="{0031E28A-0240-0C44-BFDA-8C7F5878EAE4}" destId="{E33D994D-6883-004A-9304-6DBE779CD9AD}" srcOrd="11" destOrd="0" presId="urn:microsoft.com/office/officeart/2005/8/layout/radial5"/>
    <dgm:cxn modelId="{A32A3A54-53A8-F145-8923-991CE566F356}" type="presParOf" srcId="{E33D994D-6883-004A-9304-6DBE779CD9AD}" destId="{D64AAC0A-354B-144B-9BFE-CDE68FB8D9FD}" srcOrd="0" destOrd="0" presId="urn:microsoft.com/office/officeart/2005/8/layout/radial5"/>
    <dgm:cxn modelId="{C971184F-ED10-124D-A21C-50213CE2667E}" type="presParOf" srcId="{0031E28A-0240-0C44-BFDA-8C7F5878EAE4}" destId="{F520CF70-BC27-3A4D-82FE-1C682CD7591E}" srcOrd="12" destOrd="0" presId="urn:microsoft.com/office/officeart/2005/8/layout/radial5"/>
    <dgm:cxn modelId="{89CF4894-E99C-5F4A-A16E-BC35B570D979}" type="presParOf" srcId="{0031E28A-0240-0C44-BFDA-8C7F5878EAE4}" destId="{2CE2FF12-BAA9-F544-A8C0-A9704252A139}" srcOrd="13" destOrd="0" presId="urn:microsoft.com/office/officeart/2005/8/layout/radial5"/>
    <dgm:cxn modelId="{03833364-D6A0-464A-BE38-9F88A9D75BB6}" type="presParOf" srcId="{2CE2FF12-BAA9-F544-A8C0-A9704252A139}" destId="{8B22BB1B-CBCB-D64D-BB7D-3C1F6DE09E60}" srcOrd="0" destOrd="0" presId="urn:microsoft.com/office/officeart/2005/8/layout/radial5"/>
    <dgm:cxn modelId="{695DE17A-6A18-AD43-A671-EBF2920D024E}" type="presParOf" srcId="{0031E28A-0240-0C44-BFDA-8C7F5878EAE4}" destId="{6A8A0147-0693-7749-8425-56978253EA85}" srcOrd="14" destOrd="0" presId="urn:microsoft.com/office/officeart/2005/8/layout/radial5"/>
    <dgm:cxn modelId="{E0261C29-87B0-2048-A2D9-0D1E79D4EDA3}" type="presParOf" srcId="{0031E28A-0240-0C44-BFDA-8C7F5878EAE4}" destId="{D10B6537-01E4-3444-85BD-EE886A7A1C56}" srcOrd="15" destOrd="0" presId="urn:microsoft.com/office/officeart/2005/8/layout/radial5"/>
    <dgm:cxn modelId="{964FD212-9528-3041-8D17-FCEA553D03BC}" type="presParOf" srcId="{D10B6537-01E4-3444-85BD-EE886A7A1C56}" destId="{BADBB916-4017-7C4F-88DF-CD1FE48F9312}" srcOrd="0" destOrd="0" presId="urn:microsoft.com/office/officeart/2005/8/layout/radial5"/>
    <dgm:cxn modelId="{239C077B-6DEB-3E44-8CF4-C1170F207A05}" type="presParOf" srcId="{0031E28A-0240-0C44-BFDA-8C7F5878EAE4}" destId="{139DF517-8A24-8541-A09D-86DC01B36ACE}" srcOrd="16" destOrd="0" presId="urn:microsoft.com/office/officeart/2005/8/layout/radial5"/>
    <dgm:cxn modelId="{3B18CF1D-3FD4-1048-BF43-1D9EFD882E79}" type="presParOf" srcId="{0031E28A-0240-0C44-BFDA-8C7F5878EAE4}" destId="{C909478E-CBF0-9A4F-B266-5420D2DBDB05}" srcOrd="17" destOrd="0" presId="urn:microsoft.com/office/officeart/2005/8/layout/radial5"/>
    <dgm:cxn modelId="{EB36FAAA-DC9C-FA4C-A9A6-B81A051AF167}" type="presParOf" srcId="{C909478E-CBF0-9A4F-B266-5420D2DBDB05}" destId="{ED0436B5-40FE-7448-B579-E9B10DB83DF0}" srcOrd="0" destOrd="0" presId="urn:microsoft.com/office/officeart/2005/8/layout/radial5"/>
    <dgm:cxn modelId="{36408CB4-3D11-414C-AFD3-2E0282C26479}" type="presParOf" srcId="{0031E28A-0240-0C44-BFDA-8C7F5878EAE4}" destId="{F565F4DF-BEFA-7049-A9D2-5D323F98313C}" srcOrd="18" destOrd="0" presId="urn:microsoft.com/office/officeart/2005/8/layout/radial5"/>
  </dgm:cxnLst>
  <dgm:bg>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700F54-4075-A24A-80D7-BCF5938AE450}">
      <dsp:nvSpPr>
        <dsp:cNvPr id="0" name=""/>
        <dsp:cNvSpPr/>
      </dsp:nvSpPr>
      <dsp:spPr>
        <a:xfrm>
          <a:off x="3832183" y="2445527"/>
          <a:ext cx="2317832" cy="1206575"/>
        </a:xfrm>
        <a:prstGeom prst="ellipse">
          <a:avLst/>
        </a:prstGeom>
        <a:solidFill>
          <a:srgbClr val="FCFC5F"/>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ts val="1800"/>
            </a:lnSpc>
            <a:spcBef>
              <a:spcPct val="0"/>
            </a:spcBef>
            <a:spcAft>
              <a:spcPts val="0"/>
            </a:spcAft>
            <a:buNone/>
          </a:pPr>
          <a:r>
            <a:rPr lang="en-US" sz="2000" b="1" kern="1200" dirty="0">
              <a:solidFill>
                <a:srgbClr val="167EA9"/>
              </a:solidFill>
            </a:rPr>
            <a:t>Child: </a:t>
          </a:r>
        </a:p>
        <a:p>
          <a:pPr marL="0" lvl="0" indent="0" algn="ctr" defTabSz="889000">
            <a:lnSpc>
              <a:spcPts val="1800"/>
            </a:lnSpc>
            <a:spcBef>
              <a:spcPct val="0"/>
            </a:spcBef>
            <a:spcAft>
              <a:spcPts val="0"/>
            </a:spcAft>
            <a:buNone/>
          </a:pPr>
          <a:r>
            <a:rPr lang="en-US" sz="2000" kern="1200" dirty="0">
              <a:solidFill>
                <a:srgbClr val="167EA9"/>
              </a:solidFill>
            </a:rPr>
            <a:t>Genetics &amp; Temperament</a:t>
          </a:r>
        </a:p>
      </dsp:txBody>
      <dsp:txXfrm>
        <a:off x="4171622" y="2622226"/>
        <a:ext cx="1638954" cy="853177"/>
      </dsp:txXfrm>
    </dsp:sp>
    <dsp:sp modelId="{AED7C392-571A-3E41-89E5-B542DE395D39}">
      <dsp:nvSpPr>
        <dsp:cNvPr id="0" name=""/>
        <dsp:cNvSpPr/>
      </dsp:nvSpPr>
      <dsp:spPr>
        <a:xfrm rot="5400000">
          <a:off x="4729017" y="1714775"/>
          <a:ext cx="509720" cy="528647"/>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4805475" y="1744046"/>
        <a:ext cx="356804" cy="317189"/>
      </dsp:txXfrm>
    </dsp:sp>
    <dsp:sp modelId="{CEF9AF1D-1AE9-E048-80C2-CFB899C18891}">
      <dsp:nvSpPr>
        <dsp:cNvPr id="0" name=""/>
        <dsp:cNvSpPr/>
      </dsp:nvSpPr>
      <dsp:spPr>
        <a:xfrm>
          <a:off x="3971779" y="797607"/>
          <a:ext cx="2012876" cy="686208"/>
        </a:xfrm>
        <a:prstGeom prst="ellipse">
          <a:avLst/>
        </a:prstGeom>
        <a:solidFill>
          <a:schemeClr val="accent4">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ts val="1800"/>
            </a:lnSpc>
            <a:spcBef>
              <a:spcPct val="0"/>
            </a:spcBef>
            <a:spcAft>
              <a:spcPts val="0"/>
            </a:spcAft>
            <a:buNone/>
          </a:pPr>
          <a:r>
            <a:rPr lang="en-US" sz="1800" kern="1200" dirty="0"/>
            <a:t>Living Environment</a:t>
          </a:r>
        </a:p>
      </dsp:txBody>
      <dsp:txXfrm>
        <a:off x="4266558" y="898100"/>
        <a:ext cx="1423318" cy="485222"/>
      </dsp:txXfrm>
    </dsp:sp>
    <dsp:sp modelId="{B098959F-7A2A-EB46-9F83-C3999C4DC7BF}">
      <dsp:nvSpPr>
        <dsp:cNvPr id="0" name=""/>
        <dsp:cNvSpPr/>
      </dsp:nvSpPr>
      <dsp:spPr>
        <a:xfrm rot="9000000">
          <a:off x="5777973" y="1889949"/>
          <a:ext cx="688004" cy="528647"/>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5925943" y="1956030"/>
        <a:ext cx="529410" cy="317189"/>
      </dsp:txXfrm>
    </dsp:sp>
    <dsp:sp modelId="{8CCD03FE-4B37-1E44-9370-227E3C939BD2}">
      <dsp:nvSpPr>
        <dsp:cNvPr id="0" name=""/>
        <dsp:cNvSpPr/>
      </dsp:nvSpPr>
      <dsp:spPr>
        <a:xfrm>
          <a:off x="5917786" y="1290944"/>
          <a:ext cx="2012876" cy="457472"/>
        </a:xfrm>
        <a:prstGeom prst="ellipse">
          <a:avLst/>
        </a:prstGeom>
        <a:solidFill>
          <a:schemeClr val="accent4">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ts val="1800"/>
            </a:lnSpc>
            <a:spcBef>
              <a:spcPct val="0"/>
            </a:spcBef>
            <a:spcAft>
              <a:spcPts val="0"/>
            </a:spcAft>
            <a:buNone/>
          </a:pPr>
          <a:r>
            <a:rPr lang="en-US" sz="1800" kern="1200" dirty="0"/>
            <a:t>Zip Code</a:t>
          </a:r>
        </a:p>
      </dsp:txBody>
      <dsp:txXfrm>
        <a:off x="6212565" y="1357939"/>
        <a:ext cx="1423318" cy="323482"/>
      </dsp:txXfrm>
    </dsp:sp>
    <dsp:sp modelId="{A28A5646-8C70-3E45-A413-2D76A2567007}">
      <dsp:nvSpPr>
        <dsp:cNvPr id="0" name=""/>
        <dsp:cNvSpPr/>
      </dsp:nvSpPr>
      <dsp:spPr>
        <a:xfrm rot="10442415">
          <a:off x="6261101" y="2671233"/>
          <a:ext cx="301881" cy="528647"/>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6351420" y="2772260"/>
        <a:ext cx="211317" cy="317189"/>
      </dsp:txXfrm>
    </dsp:sp>
    <dsp:sp modelId="{50D4CF09-46E7-F947-840F-D68A4032612E}">
      <dsp:nvSpPr>
        <dsp:cNvPr id="0" name=""/>
        <dsp:cNvSpPr/>
      </dsp:nvSpPr>
      <dsp:spPr>
        <a:xfrm>
          <a:off x="6647739" y="2607815"/>
          <a:ext cx="2012876" cy="457472"/>
        </a:xfrm>
        <a:prstGeom prst="ellipse">
          <a:avLst/>
        </a:prstGeom>
        <a:solidFill>
          <a:schemeClr val="accent4">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ts val="1800"/>
            </a:lnSpc>
            <a:spcBef>
              <a:spcPct val="0"/>
            </a:spcBef>
            <a:spcAft>
              <a:spcPts val="0"/>
            </a:spcAft>
            <a:buNone/>
          </a:pPr>
          <a:r>
            <a:rPr lang="en-US" sz="1800" kern="1200" dirty="0"/>
            <a:t>SES</a:t>
          </a:r>
        </a:p>
      </dsp:txBody>
      <dsp:txXfrm>
        <a:off x="6942518" y="2674810"/>
        <a:ext cx="1423318" cy="323482"/>
      </dsp:txXfrm>
    </dsp:sp>
    <dsp:sp modelId="{A6C14726-224A-0645-8386-955E11E185D2}">
      <dsp:nvSpPr>
        <dsp:cNvPr id="0" name=""/>
        <dsp:cNvSpPr/>
      </dsp:nvSpPr>
      <dsp:spPr>
        <a:xfrm rot="13033567">
          <a:off x="6138711" y="3383240"/>
          <a:ext cx="666811" cy="528647"/>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6281149" y="3536941"/>
        <a:ext cx="508217" cy="317189"/>
      </dsp:txXfrm>
    </dsp:sp>
    <dsp:sp modelId="{EA3BC22B-D2BE-D643-BC23-F578644231F0}">
      <dsp:nvSpPr>
        <dsp:cNvPr id="0" name=""/>
        <dsp:cNvSpPr/>
      </dsp:nvSpPr>
      <dsp:spPr>
        <a:xfrm>
          <a:off x="6559577" y="3861071"/>
          <a:ext cx="2012876" cy="457472"/>
        </a:xfrm>
        <a:prstGeom prst="ellipse">
          <a:avLst/>
        </a:prstGeom>
        <a:solidFill>
          <a:schemeClr val="accent4">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ts val="1800"/>
            </a:lnSpc>
            <a:spcBef>
              <a:spcPct val="0"/>
            </a:spcBef>
            <a:spcAft>
              <a:spcPts val="0"/>
            </a:spcAft>
            <a:buNone/>
          </a:pPr>
          <a:r>
            <a:rPr lang="en-US" sz="1800" kern="1200" dirty="0"/>
            <a:t>Nutrition</a:t>
          </a:r>
        </a:p>
      </dsp:txBody>
      <dsp:txXfrm>
        <a:off x="6854356" y="3928066"/>
        <a:ext cx="1423318" cy="323482"/>
      </dsp:txXfrm>
    </dsp:sp>
    <dsp:sp modelId="{64219F41-498F-264C-8D23-1E73D63F4AC4}">
      <dsp:nvSpPr>
        <dsp:cNvPr id="0" name=""/>
        <dsp:cNvSpPr/>
      </dsp:nvSpPr>
      <dsp:spPr>
        <a:xfrm rot="14538338">
          <a:off x="5383326" y="3940169"/>
          <a:ext cx="772627" cy="528647"/>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5499477" y="4116111"/>
        <a:ext cx="614033" cy="317189"/>
      </dsp:txXfrm>
    </dsp:sp>
    <dsp:sp modelId="{5DC449B4-1082-C54A-969D-DD5ADB6AB3C2}">
      <dsp:nvSpPr>
        <dsp:cNvPr id="0" name=""/>
        <dsp:cNvSpPr/>
      </dsp:nvSpPr>
      <dsp:spPr>
        <a:xfrm>
          <a:off x="5334977" y="4824509"/>
          <a:ext cx="2012876" cy="457472"/>
        </a:xfrm>
        <a:prstGeom prst="ellipse">
          <a:avLst/>
        </a:prstGeom>
        <a:solidFill>
          <a:schemeClr val="accent4">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ts val="1800"/>
            </a:lnSpc>
            <a:spcBef>
              <a:spcPct val="0"/>
            </a:spcBef>
            <a:spcAft>
              <a:spcPts val="0"/>
            </a:spcAft>
            <a:buNone/>
          </a:pPr>
          <a:r>
            <a:rPr lang="en-US" sz="1800" kern="1200" dirty="0"/>
            <a:t>Food Security</a:t>
          </a:r>
        </a:p>
      </dsp:txBody>
      <dsp:txXfrm>
        <a:off x="5629756" y="4891504"/>
        <a:ext cx="1423318" cy="323482"/>
      </dsp:txXfrm>
    </dsp:sp>
    <dsp:sp modelId="{E33D994D-6883-004A-9304-6DBE779CD9AD}">
      <dsp:nvSpPr>
        <dsp:cNvPr id="0" name=""/>
        <dsp:cNvSpPr/>
      </dsp:nvSpPr>
      <dsp:spPr>
        <a:xfrm rot="18120096">
          <a:off x="3875233" y="3935703"/>
          <a:ext cx="752205" cy="528647"/>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3912507" y="4108678"/>
        <a:ext cx="593611" cy="317189"/>
      </dsp:txXfrm>
    </dsp:sp>
    <dsp:sp modelId="{F520CF70-BC27-3A4D-82FE-1C682CD7591E}">
      <dsp:nvSpPr>
        <dsp:cNvPr id="0" name=""/>
        <dsp:cNvSpPr/>
      </dsp:nvSpPr>
      <dsp:spPr>
        <a:xfrm>
          <a:off x="2429250" y="4813441"/>
          <a:ext cx="2561849" cy="457472"/>
        </a:xfrm>
        <a:prstGeom prst="ellipse">
          <a:avLst/>
        </a:prstGeom>
        <a:solidFill>
          <a:schemeClr val="accent4">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ts val="1800"/>
            </a:lnSpc>
            <a:spcBef>
              <a:spcPct val="0"/>
            </a:spcBef>
            <a:spcAft>
              <a:spcPts val="0"/>
            </a:spcAft>
            <a:buNone/>
          </a:pPr>
          <a:r>
            <a:rPr lang="en-US" sz="1800" kern="1200" dirty="0"/>
            <a:t>Health Care Access</a:t>
          </a:r>
        </a:p>
      </dsp:txBody>
      <dsp:txXfrm>
        <a:off x="2804424" y="4880436"/>
        <a:ext cx="1811501" cy="323482"/>
      </dsp:txXfrm>
    </dsp:sp>
    <dsp:sp modelId="{2CE2FF12-BAA9-F544-A8C0-A9704252A139}">
      <dsp:nvSpPr>
        <dsp:cNvPr id="0" name=""/>
        <dsp:cNvSpPr/>
      </dsp:nvSpPr>
      <dsp:spPr>
        <a:xfrm rot="19394118">
          <a:off x="3208961" y="3408029"/>
          <a:ext cx="662662" cy="528647"/>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3224733" y="3561220"/>
        <a:ext cx="504068" cy="317189"/>
      </dsp:txXfrm>
    </dsp:sp>
    <dsp:sp modelId="{6A8A0147-0693-7749-8425-56978253EA85}">
      <dsp:nvSpPr>
        <dsp:cNvPr id="0" name=""/>
        <dsp:cNvSpPr/>
      </dsp:nvSpPr>
      <dsp:spPr>
        <a:xfrm>
          <a:off x="1471792" y="3900077"/>
          <a:ext cx="2012876" cy="457472"/>
        </a:xfrm>
        <a:prstGeom prst="ellipse">
          <a:avLst/>
        </a:prstGeom>
        <a:solidFill>
          <a:schemeClr val="accent4">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ts val="1800"/>
            </a:lnSpc>
            <a:spcBef>
              <a:spcPct val="0"/>
            </a:spcBef>
            <a:spcAft>
              <a:spcPts val="0"/>
            </a:spcAft>
            <a:buNone/>
          </a:pPr>
          <a:r>
            <a:rPr lang="en-US" sz="1800" kern="1200" dirty="0"/>
            <a:t>Homelessness</a:t>
          </a:r>
        </a:p>
      </dsp:txBody>
      <dsp:txXfrm>
        <a:off x="1766571" y="3967072"/>
        <a:ext cx="1423318" cy="323482"/>
      </dsp:txXfrm>
    </dsp:sp>
    <dsp:sp modelId="{D10B6537-01E4-3444-85BD-EE886A7A1C56}">
      <dsp:nvSpPr>
        <dsp:cNvPr id="0" name=""/>
        <dsp:cNvSpPr/>
      </dsp:nvSpPr>
      <dsp:spPr>
        <a:xfrm rot="454098">
          <a:off x="3252351" y="2617886"/>
          <a:ext cx="428865" cy="528647"/>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3252911" y="2715142"/>
        <a:ext cx="300206" cy="317189"/>
      </dsp:txXfrm>
    </dsp:sp>
    <dsp:sp modelId="{139DF517-8A24-8541-A09D-86DC01B36ACE}">
      <dsp:nvSpPr>
        <dsp:cNvPr id="0" name=""/>
        <dsp:cNvSpPr/>
      </dsp:nvSpPr>
      <dsp:spPr>
        <a:xfrm>
          <a:off x="1087698" y="2389076"/>
          <a:ext cx="2012876" cy="686208"/>
        </a:xfrm>
        <a:prstGeom prst="ellipse">
          <a:avLst/>
        </a:prstGeom>
        <a:solidFill>
          <a:schemeClr val="accent4">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ts val="1800"/>
            </a:lnSpc>
            <a:spcBef>
              <a:spcPct val="0"/>
            </a:spcBef>
            <a:spcAft>
              <a:spcPts val="0"/>
            </a:spcAft>
            <a:buNone/>
          </a:pPr>
          <a:r>
            <a:rPr lang="en-US" sz="1800" kern="1200" dirty="0"/>
            <a:t>Residential Instability</a:t>
          </a:r>
        </a:p>
      </dsp:txBody>
      <dsp:txXfrm>
        <a:off x="1382477" y="2489569"/>
        <a:ext cx="1423318" cy="485222"/>
      </dsp:txXfrm>
    </dsp:sp>
    <dsp:sp modelId="{C909478E-CBF0-9A4F-B266-5420D2DBDB05}">
      <dsp:nvSpPr>
        <dsp:cNvPr id="0" name=""/>
        <dsp:cNvSpPr/>
      </dsp:nvSpPr>
      <dsp:spPr>
        <a:xfrm rot="2700000">
          <a:off x="3452273" y="1914356"/>
          <a:ext cx="700242" cy="528647"/>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3475499" y="1964014"/>
        <a:ext cx="541648" cy="317189"/>
      </dsp:txXfrm>
    </dsp:sp>
    <dsp:sp modelId="{F565F4DF-BEFA-7049-A9D2-5D323F98313C}">
      <dsp:nvSpPr>
        <dsp:cNvPr id="0" name=""/>
        <dsp:cNvSpPr/>
      </dsp:nvSpPr>
      <dsp:spPr>
        <a:xfrm>
          <a:off x="1948482" y="1329592"/>
          <a:ext cx="2012876" cy="457472"/>
        </a:xfrm>
        <a:prstGeom prst="ellipse">
          <a:avLst/>
        </a:prstGeom>
        <a:solidFill>
          <a:schemeClr val="accent4">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ts val="1800"/>
            </a:lnSpc>
            <a:spcBef>
              <a:spcPct val="0"/>
            </a:spcBef>
            <a:spcAft>
              <a:spcPts val="0"/>
            </a:spcAft>
            <a:buNone/>
          </a:pPr>
          <a:r>
            <a:rPr lang="en-US" sz="1800" kern="1200" dirty="0"/>
            <a:t>Lead</a:t>
          </a:r>
        </a:p>
      </dsp:txBody>
      <dsp:txXfrm>
        <a:off x="2243261" y="1396587"/>
        <a:ext cx="1423318" cy="323482"/>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565A84A-D0E6-4746-9240-B24DB89D9815}" type="datetimeFigureOut">
              <a:rPr lang="en-US" smtClean="0"/>
              <a:t>2/6/2025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F0049F-03F0-A547-BAEF-D6B2F71B664B}" type="slidenum">
              <a:rPr lang="en-US" smtClean="0"/>
              <a:t>‹#›</a:t>
            </a:fld>
            <a:endParaRPr lang="en-US"/>
          </a:p>
        </p:txBody>
      </p:sp>
    </p:spTree>
    <p:extLst>
      <p:ext uri="{BB962C8B-B14F-4D97-AF65-F5344CB8AC3E}">
        <p14:creationId xmlns:p14="http://schemas.microsoft.com/office/powerpoint/2010/main" val="358653292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ED1697-7A6F-594D-AA38-84D74567BD19}" type="datetimeFigureOut">
              <a:rPr lang="en-US" smtClean="0"/>
              <a:t>2/6/2025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E919B6-2619-3443-BADB-F0D1BB82556A}" type="slidenum">
              <a:rPr lang="en-US" smtClean="0"/>
              <a:t>‹#›</a:t>
            </a:fld>
            <a:endParaRPr lang="en-US"/>
          </a:p>
        </p:txBody>
      </p:sp>
    </p:spTree>
    <p:extLst>
      <p:ext uri="{BB962C8B-B14F-4D97-AF65-F5344CB8AC3E}">
        <p14:creationId xmlns:p14="http://schemas.microsoft.com/office/powerpoint/2010/main" val="379210716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dc.gov/nchs/products/databriefs/db291.htm" TargetMode="External"/><Relationship Id="rId7" Type="http://schemas.openxmlformats.org/officeDocument/2006/relationships/hyperlink" Target="https://www.childtrends.org/wp-content/uploads/2013/07/111_appendix2.pdf"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www.childtrends.org/wp-content/uploads/2013/07/111_fig3.jpg" TargetMode="External"/><Relationship Id="rId5" Type="http://schemas.openxmlformats.org/officeDocument/2006/relationships/hyperlink" Target="https://www.childtrends.org/wp-content/uploads/2013/07/111_appendix1.pdf" TargetMode="External"/><Relationship Id="rId4" Type="http://schemas.openxmlformats.org/officeDocument/2006/relationships/hyperlink" Target="https://www.childtrends.org/indicators/screening-and-risk-for-developmental-delay"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cdc.gov/nchs/products/databriefs/db291.htm" TargetMode="External"/><Relationship Id="rId7" Type="http://schemas.openxmlformats.org/officeDocument/2006/relationships/hyperlink" Target="https://www.childtrends.org/wp-content/uploads/2013/07/111_appendix2.pdf"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ww.childtrends.org/wp-content/uploads/2013/07/111_fig3.jpg" TargetMode="External"/><Relationship Id="rId5" Type="http://schemas.openxmlformats.org/officeDocument/2006/relationships/hyperlink" Target="https://www.childtrends.org/wp-content/uploads/2013/07/111_appendix1.pdf" TargetMode="External"/><Relationship Id="rId4" Type="http://schemas.openxmlformats.org/officeDocument/2006/relationships/hyperlink" Target="https://www.childtrends.org/indicators/screening-and-risk-for-developmental-delay"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cdc.gov/nchs/products/databriefs/db291.htm" TargetMode="External"/><Relationship Id="rId7" Type="http://schemas.openxmlformats.org/officeDocument/2006/relationships/hyperlink" Target="https://www.childtrends.org/wp-content/uploads/2013/07/111_appendix2.pdf"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childtrends.org/wp-content/uploads/2013/07/111_fig3.jpg" TargetMode="External"/><Relationship Id="rId5" Type="http://schemas.openxmlformats.org/officeDocument/2006/relationships/hyperlink" Target="https://www.childtrends.org/wp-content/uploads/2013/07/111_appendix1.pdf" TargetMode="External"/><Relationship Id="rId4" Type="http://schemas.openxmlformats.org/officeDocument/2006/relationships/hyperlink" Target="https://www.childtrends.org/indicators/screening-and-risk-for-developmental-delay"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cdc.gov/nchs/products/databriefs/db291.htm" TargetMode="External"/><Relationship Id="rId7" Type="http://schemas.openxmlformats.org/officeDocument/2006/relationships/hyperlink" Target="https://www.childtrends.org/wp-content/uploads/2013/07/111_appendix2.pdf"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childtrends.org/wp-content/uploads/2013/07/111_fig3.jpg" TargetMode="External"/><Relationship Id="rId5" Type="http://schemas.openxmlformats.org/officeDocument/2006/relationships/hyperlink" Target="https://www.childtrends.org/wp-content/uploads/2013/07/111_appendix1.pdf" TargetMode="External"/><Relationship Id="rId4" Type="http://schemas.openxmlformats.org/officeDocument/2006/relationships/hyperlink" Target="https://www.childtrends.org/indicators/screening-and-risk-for-developmental-delay"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dc.gov/nchs/products/databriefs/db291.htm" TargetMode="External"/><Relationship Id="rId7" Type="http://schemas.openxmlformats.org/officeDocument/2006/relationships/hyperlink" Target="https://www.childtrends.org/wp-content/uploads/2013/07/111_appendix2.pdf"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www.childtrends.org/wp-content/uploads/2013/07/111_fig3.jpg" TargetMode="External"/><Relationship Id="rId5" Type="http://schemas.openxmlformats.org/officeDocument/2006/relationships/hyperlink" Target="https://www.childtrends.org/wp-content/uploads/2013/07/111_appendix1.pdf" TargetMode="External"/><Relationship Id="rId4" Type="http://schemas.openxmlformats.org/officeDocument/2006/relationships/hyperlink" Target="https://www.childtrends.org/indicators/screening-and-risk-for-developmental-delay"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err="1"/>
              <a:t>kv</a:t>
            </a:r>
            <a:endParaRPr lang="en-US" dirty="0"/>
          </a:p>
          <a:p>
            <a:endParaRPr lang="en-US" dirty="0"/>
          </a:p>
          <a:p>
            <a:r>
              <a:rPr lang="en-US" dirty="0"/>
              <a:t>NBCDI – testing across diversity. Why it matters? Look at proposals. CDC – look at class slides.</a:t>
            </a:r>
          </a:p>
          <a:p>
            <a:endParaRPr lang="en-US" dirty="0"/>
          </a:p>
          <a:p>
            <a:r>
              <a:rPr lang="en-US" dirty="0"/>
              <a:t>ACE data</a:t>
            </a:r>
          </a:p>
          <a:p>
            <a:endParaRPr lang="en-US" dirty="0"/>
          </a:p>
          <a:p>
            <a:r>
              <a:rPr lang="en-US" dirty="0"/>
              <a:t>Environmental risks </a:t>
            </a:r>
            <a:r>
              <a:rPr lang="en-US" dirty="0" err="1"/>
              <a:t>crosswalked</a:t>
            </a:r>
            <a:r>
              <a:rPr lang="en-US" dirty="0"/>
              <a:t> to race</a:t>
            </a:r>
          </a:p>
          <a:p>
            <a:endParaRPr lang="en-US" dirty="0"/>
          </a:p>
          <a:p>
            <a:r>
              <a:rPr lang="en-US" dirty="0" err="1"/>
              <a:t>Cronholm</a:t>
            </a:r>
            <a:endParaRPr lang="en-US" dirty="0"/>
          </a:p>
        </p:txBody>
      </p:sp>
      <p:sp>
        <p:nvSpPr>
          <p:cNvPr id="4" name="Slide Number Placeholder 3"/>
          <p:cNvSpPr>
            <a:spLocks noGrp="1"/>
          </p:cNvSpPr>
          <p:nvPr>
            <p:ph type="sldNum" sz="quarter" idx="5"/>
          </p:nvPr>
        </p:nvSpPr>
        <p:spPr/>
        <p:txBody>
          <a:bodyPr/>
          <a:lstStyle/>
          <a:p>
            <a:fld id="{8BE919B6-2619-3443-BADB-F0D1BB82556A}" type="slidenum">
              <a:rPr lang="en-US" smtClean="0"/>
              <a:t>2</a:t>
            </a:fld>
            <a:endParaRPr lang="en-US"/>
          </a:p>
        </p:txBody>
      </p:sp>
    </p:spTree>
    <p:extLst>
      <p:ext uri="{BB962C8B-B14F-4D97-AF65-F5344CB8AC3E}">
        <p14:creationId xmlns:p14="http://schemas.microsoft.com/office/powerpoint/2010/main" val="1556820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err="1"/>
              <a:t>kv</a:t>
            </a:r>
            <a:endParaRPr lang="en-US" dirty="0"/>
          </a:p>
          <a:p>
            <a:endParaRPr lang="en-US" dirty="0"/>
          </a:p>
          <a:p>
            <a:r>
              <a:rPr lang="en-US" dirty="0"/>
              <a:t>WHAT WE PROPOSED:</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Traditional developmental screening tools can be difficult to implement and are often normed on middle class white children. By contrast, NEST is an easy-to-use, psychometrically- validated online screening tool normed on a nationwide sample of homeless children (ages 3- 5) who are racially and culturally diverse. </a:t>
            </a:r>
            <a:r>
              <a:rPr lang="en-US" sz="1200" kern="1200" dirty="0" err="1">
                <a:solidFill>
                  <a:schemeClr val="tx1"/>
                </a:solidFill>
                <a:effectLst/>
                <a:latin typeface="+mn-lt"/>
                <a:ea typeface="+mn-ea"/>
                <a:cs typeface="+mn-cs"/>
              </a:rPr>
              <a:t>Bulit</a:t>
            </a:r>
            <a:r>
              <a:rPr lang="en-US" sz="1200" kern="1200" dirty="0">
                <a:solidFill>
                  <a:schemeClr val="tx1"/>
                </a:solidFill>
                <a:effectLst/>
                <a:latin typeface="+mn-lt"/>
                <a:ea typeface="+mn-ea"/>
                <a:cs typeface="+mn-cs"/>
              </a:rPr>
              <a:t> for paraprofessionals working in low-resource settings, NEST encourages dialogue between providers and caregivers, identifies a child’s potential for developmental risk, and provides actionable recommendations to build resilience. Join us to learn how we created NEST, what our data have told us so far, and how you can use NEST to work with families and children. </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8BE919B6-2619-3443-BADB-F0D1BB82556A}" type="slidenum">
              <a:rPr lang="en-US" smtClean="0"/>
              <a:t>3</a:t>
            </a:fld>
            <a:endParaRPr lang="en-US"/>
          </a:p>
        </p:txBody>
      </p:sp>
    </p:spTree>
    <p:extLst>
      <p:ext uri="{BB962C8B-B14F-4D97-AF65-F5344CB8AC3E}">
        <p14:creationId xmlns:p14="http://schemas.microsoft.com/office/powerpoint/2010/main" val="1193465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err="1"/>
              <a:t>kv</a:t>
            </a:r>
            <a:endParaRPr lang="en-US" dirty="0"/>
          </a:p>
          <a:p>
            <a:endParaRPr lang="en-US" dirty="0"/>
          </a:p>
          <a:p>
            <a:r>
              <a:rPr lang="en-US" dirty="0"/>
              <a:t>WHAT WE PROPOSED:</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Traditional developmental screening tools can be difficult to implement and are often normed on middle class white children. By contrast, NEST is an easy-to-use, psychometrically- validated online screening tool normed on a nationwide sample of homeless children (ages 3- 5) who are racially and culturally diverse. </a:t>
            </a:r>
            <a:r>
              <a:rPr lang="en-US" sz="1200" kern="1200" dirty="0" err="1">
                <a:solidFill>
                  <a:schemeClr val="tx1"/>
                </a:solidFill>
                <a:effectLst/>
                <a:latin typeface="+mn-lt"/>
                <a:ea typeface="+mn-ea"/>
                <a:cs typeface="+mn-cs"/>
              </a:rPr>
              <a:t>Bulit</a:t>
            </a:r>
            <a:r>
              <a:rPr lang="en-US" sz="1200" kern="1200" dirty="0">
                <a:solidFill>
                  <a:schemeClr val="tx1"/>
                </a:solidFill>
                <a:effectLst/>
                <a:latin typeface="+mn-lt"/>
                <a:ea typeface="+mn-ea"/>
                <a:cs typeface="+mn-cs"/>
              </a:rPr>
              <a:t> for paraprofessionals working in low-resource settings, NEST encourages dialogue between providers and caregivers, identifies a child’s potential for developmental risk, and provides actionable recommendations to build resilience. Join us to learn how we created NEST, what our data have told us so far, and how you can use NEST to work with families and children. </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8BE919B6-2619-3443-BADB-F0D1BB82556A}" type="slidenum">
              <a:rPr lang="en-US" smtClean="0"/>
              <a:t>4</a:t>
            </a:fld>
            <a:endParaRPr lang="en-US"/>
          </a:p>
        </p:txBody>
      </p:sp>
    </p:spTree>
    <p:extLst>
      <p:ext uri="{BB962C8B-B14F-4D97-AF65-F5344CB8AC3E}">
        <p14:creationId xmlns:p14="http://schemas.microsoft.com/office/powerpoint/2010/main" val="131542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err="1"/>
              <a:t>kv</a:t>
            </a:r>
            <a:endParaRPr lang="en-US" dirty="0"/>
          </a:p>
          <a:p>
            <a:endParaRPr lang="en-US" dirty="0"/>
          </a:p>
          <a:p>
            <a:r>
              <a:rPr lang="en-US" dirty="0"/>
              <a:t>WHAT WE PROPOSED:</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Traditional developmental screening tools can be difficult to implement and are often normed on middle class white children. By contrast, NEST is an easy-to-use, psychometrically- validated online screening tool normed on a nationwide sample of homeless children (ages 3- 5) who are racially and culturally diverse. </a:t>
            </a:r>
            <a:r>
              <a:rPr lang="en-US" sz="1200" kern="1200" dirty="0" err="1">
                <a:solidFill>
                  <a:schemeClr val="tx1"/>
                </a:solidFill>
                <a:effectLst/>
                <a:latin typeface="+mn-lt"/>
                <a:ea typeface="+mn-ea"/>
                <a:cs typeface="+mn-cs"/>
              </a:rPr>
              <a:t>Bulit</a:t>
            </a:r>
            <a:r>
              <a:rPr lang="en-US" sz="1200" kern="1200" dirty="0">
                <a:solidFill>
                  <a:schemeClr val="tx1"/>
                </a:solidFill>
                <a:effectLst/>
                <a:latin typeface="+mn-lt"/>
                <a:ea typeface="+mn-ea"/>
                <a:cs typeface="+mn-cs"/>
              </a:rPr>
              <a:t> for paraprofessionals working in low-resource settings, NEST encourages dialogue between providers and caregivers, identifies a child’s potential for developmental risk, and provides actionable recommendations to build resilience. Join us to learn how we created NEST, what our data have told us so far, and how you can use NEST to work with families and children. </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8BE919B6-2619-3443-BADB-F0D1BB82556A}" type="slidenum">
              <a:rPr lang="en-US" smtClean="0"/>
              <a:t>5</a:t>
            </a:fld>
            <a:endParaRPr lang="en-US"/>
          </a:p>
        </p:txBody>
      </p:sp>
    </p:spTree>
    <p:extLst>
      <p:ext uri="{BB962C8B-B14F-4D97-AF65-F5344CB8AC3E}">
        <p14:creationId xmlns:p14="http://schemas.microsoft.com/office/powerpoint/2010/main" val="3834276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REFORMAT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E919B6-2619-3443-BADB-F0D1BB82556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9466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REFORMAT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E919B6-2619-3443-BADB-F0D1BB82556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8838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E919B6-2619-3443-BADB-F0D1BB82556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6763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REFORMAT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E919B6-2619-3443-BADB-F0D1BB82556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2709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E919B6-2619-3443-BADB-F0D1BB82556A}" type="slidenum">
              <a:rPr lang="en-US" smtClean="0"/>
              <a:t>10</a:t>
            </a:fld>
            <a:endParaRPr lang="en-US"/>
          </a:p>
        </p:txBody>
      </p:sp>
    </p:spTree>
    <p:extLst>
      <p:ext uri="{BB962C8B-B14F-4D97-AF65-F5344CB8AC3E}">
        <p14:creationId xmlns:p14="http://schemas.microsoft.com/office/powerpoint/2010/main" val="142999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https://</a:t>
            </a:r>
            <a:r>
              <a:rPr lang="en-US" sz="1200" b="0" i="0" u="none" strike="noStrike" kern="1200" dirty="0" err="1">
                <a:solidFill>
                  <a:schemeClr val="tx1"/>
                </a:solidFill>
                <a:effectLst/>
                <a:latin typeface="+mn-lt"/>
                <a:ea typeface="+mn-ea"/>
                <a:cs typeface="+mn-cs"/>
              </a:rPr>
              <a:t>www.childtrends.org</a:t>
            </a:r>
            <a:r>
              <a:rPr lang="en-US" sz="1200" b="0" i="0" u="none" strike="noStrike" kern="1200" dirty="0">
                <a:solidFill>
                  <a:schemeClr val="tx1"/>
                </a:solidFill>
                <a:effectLst/>
                <a:latin typeface="+mn-lt"/>
                <a:ea typeface="+mn-ea"/>
                <a:cs typeface="+mn-cs"/>
              </a:rPr>
              <a:t>/</a:t>
            </a:r>
            <a:r>
              <a:rPr lang="en-US" sz="1200" b="0" i="0" u="none" strike="noStrike" kern="1200" dirty="0" err="1">
                <a:solidFill>
                  <a:schemeClr val="tx1"/>
                </a:solidFill>
                <a:effectLst/>
                <a:latin typeface="+mn-lt"/>
                <a:ea typeface="+mn-ea"/>
                <a:cs typeface="+mn-cs"/>
              </a:rPr>
              <a:t>wp</a:t>
            </a:r>
            <a:r>
              <a:rPr lang="en-US" sz="1200" b="0" i="0" u="none" strike="noStrike" kern="1200" dirty="0">
                <a:solidFill>
                  <a:schemeClr val="tx1"/>
                </a:solidFill>
                <a:effectLst/>
                <a:latin typeface="+mn-lt"/>
                <a:ea typeface="+mn-ea"/>
                <a:cs typeface="+mn-cs"/>
              </a:rPr>
              <a:t>-content/uploads/2015/10/111_Developmental-Risk-and-Screening.pdf</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hlinkClick r:id="rId3"/>
              </a:rPr>
              <a:t>https://www.cdc.gov/nchs/products/databriefs/db291.htm</a:t>
            </a:r>
            <a:r>
              <a:rPr lang="en-US" sz="1200" dirty="0"/>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hlinkClick r:id="rId4"/>
              </a:rPr>
              <a:t>https://www.childtrends.org/indicators/screening-and-risk-for-developmental-delay</a:t>
            </a:r>
            <a:r>
              <a:rPr lang="en-US" sz="1200" dirty="0"/>
              <a:t> </a:t>
            </a: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From Child Trends: Regardless of family income, children are equally likely to be screened for developmental delays. (</a:t>
            </a:r>
            <a:r>
              <a:rPr lang="en-US" sz="1200" b="0" i="0" u="none" strike="noStrike" kern="1200" dirty="0">
                <a:solidFill>
                  <a:schemeClr val="tx1"/>
                </a:solidFill>
                <a:effectLst/>
                <a:latin typeface="+mn-lt"/>
                <a:ea typeface="+mn-ea"/>
                <a:cs typeface="+mn-cs"/>
                <a:hlinkClick r:id="rId5"/>
              </a:rPr>
              <a:t>Appendix 1</a:t>
            </a:r>
            <a:r>
              <a:rPr lang="en-US" sz="1200" b="0" i="0" u="none" strike="noStrike" kern="1200" dirty="0">
                <a:solidFill>
                  <a:schemeClr val="tx1"/>
                </a:solidFill>
                <a:effectLst/>
                <a:latin typeface="+mn-lt"/>
                <a:ea typeface="+mn-ea"/>
                <a:cs typeface="+mn-cs"/>
              </a:rPr>
              <a:t>)  However, children living at or below the poverty line are more than twice as likely to be at high risk for developmental delays as their peers living at more than twice the poverty line (19 and seven percent, respectively).  Those living in families with incomes above but less than twice the poverty line fall in between, with 10 percent having a high risk for delays. Poor children are also more likely than children living at more than twice the poverty line to have a moderate risk for delays. However, this difference is smaller (17 and 14 percent, respectively).  (</a:t>
            </a:r>
            <a:r>
              <a:rPr lang="en-US" sz="1200" b="0" i="0" u="none" strike="noStrike" kern="1200" dirty="0">
                <a:solidFill>
                  <a:schemeClr val="tx1"/>
                </a:solidFill>
                <a:effectLst/>
                <a:latin typeface="+mn-lt"/>
                <a:ea typeface="+mn-ea"/>
                <a:cs typeface="+mn-cs"/>
                <a:hlinkClick r:id="rId6"/>
              </a:rPr>
              <a:t>Figure 3</a:t>
            </a:r>
            <a:r>
              <a:rPr lang="en-US" sz="1200" b="0" i="0" u="none" strike="noStrike" kern="1200" dirty="0">
                <a:solidFill>
                  <a:schemeClr val="tx1"/>
                </a:solidFill>
                <a:effectLst/>
                <a:latin typeface="+mn-lt"/>
                <a:ea typeface="+mn-ea"/>
                <a:cs typeface="+mn-cs"/>
              </a:rPr>
              <a:t>) The proportion of poor children who are at high risk has increased since 2003 (from 14 to 19 percent), but the proportion of children living at more than twice the poverty line who were at high risk has remained the same. (</a:t>
            </a:r>
            <a:r>
              <a:rPr lang="en-US" sz="1200" b="0" i="0" u="none" strike="noStrike" kern="1200" dirty="0">
                <a:solidFill>
                  <a:schemeClr val="tx1"/>
                </a:solidFill>
                <a:effectLst/>
                <a:latin typeface="+mn-lt"/>
                <a:ea typeface="+mn-ea"/>
                <a:cs typeface="+mn-cs"/>
                <a:hlinkClick r:id="rId7"/>
              </a:rPr>
              <a:t>Appendix 2</a:t>
            </a:r>
            <a:r>
              <a:rPr lang="en-US" sz="1200" b="0" i="0" u="none" strike="noStrike"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8BE919B6-2619-3443-BADB-F0D1BB82556A}" type="slidenum">
              <a:rPr lang="en-US" smtClean="0"/>
              <a:t>11</a:t>
            </a:fld>
            <a:endParaRPr lang="en-US"/>
          </a:p>
        </p:txBody>
      </p:sp>
    </p:spTree>
    <p:extLst>
      <p:ext uri="{BB962C8B-B14F-4D97-AF65-F5344CB8AC3E}">
        <p14:creationId xmlns:p14="http://schemas.microsoft.com/office/powerpoint/2010/main" val="730271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https://</a:t>
            </a:r>
            <a:r>
              <a:rPr lang="en-US" sz="1200" b="0" i="0" u="none" strike="noStrike" kern="1200" dirty="0" err="1">
                <a:solidFill>
                  <a:schemeClr val="tx1"/>
                </a:solidFill>
                <a:effectLst/>
                <a:latin typeface="+mn-lt"/>
                <a:ea typeface="+mn-ea"/>
                <a:cs typeface="+mn-cs"/>
              </a:rPr>
              <a:t>www.childtrends.org</a:t>
            </a:r>
            <a:r>
              <a:rPr lang="en-US" sz="1200" b="0" i="0" u="none" strike="noStrike" kern="1200" dirty="0">
                <a:solidFill>
                  <a:schemeClr val="tx1"/>
                </a:solidFill>
                <a:effectLst/>
                <a:latin typeface="+mn-lt"/>
                <a:ea typeface="+mn-ea"/>
                <a:cs typeface="+mn-cs"/>
              </a:rPr>
              <a:t>/</a:t>
            </a:r>
            <a:r>
              <a:rPr lang="en-US" sz="1200" b="0" i="0" u="none" strike="noStrike" kern="1200" dirty="0" err="1">
                <a:solidFill>
                  <a:schemeClr val="tx1"/>
                </a:solidFill>
                <a:effectLst/>
                <a:latin typeface="+mn-lt"/>
                <a:ea typeface="+mn-ea"/>
                <a:cs typeface="+mn-cs"/>
              </a:rPr>
              <a:t>wp</a:t>
            </a:r>
            <a:r>
              <a:rPr lang="en-US" sz="1200" b="0" i="0" u="none" strike="noStrike" kern="1200" dirty="0">
                <a:solidFill>
                  <a:schemeClr val="tx1"/>
                </a:solidFill>
                <a:effectLst/>
                <a:latin typeface="+mn-lt"/>
                <a:ea typeface="+mn-ea"/>
                <a:cs typeface="+mn-cs"/>
              </a:rPr>
              <a:t>-content/uploads/2015/10/111_Developmental-Risk-and-Screening.pdf</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hlinkClick r:id="rId3"/>
              </a:rPr>
              <a:t>https://www.cdc.gov/nchs/products/databriefs/db291.htm</a:t>
            </a:r>
            <a:r>
              <a:rPr lang="en-US" sz="1200" dirty="0"/>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hlinkClick r:id="rId4"/>
              </a:rPr>
              <a:t>https://www.childtrends.org/indicators/screening-and-risk-for-developmental-delay</a:t>
            </a:r>
            <a:r>
              <a:rPr lang="en-US" sz="1200" dirty="0"/>
              <a:t> </a:t>
            </a: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From Child Trends: Regardless of family income, children are equally likely to be screened for developmental delays. (</a:t>
            </a:r>
            <a:r>
              <a:rPr lang="en-US" sz="1200" b="0" i="0" u="none" strike="noStrike" kern="1200" dirty="0">
                <a:solidFill>
                  <a:schemeClr val="tx1"/>
                </a:solidFill>
                <a:effectLst/>
                <a:latin typeface="+mn-lt"/>
                <a:ea typeface="+mn-ea"/>
                <a:cs typeface="+mn-cs"/>
                <a:hlinkClick r:id="rId5"/>
              </a:rPr>
              <a:t>Appendix 1</a:t>
            </a:r>
            <a:r>
              <a:rPr lang="en-US" sz="1200" b="0" i="0" u="none" strike="noStrike" kern="1200" dirty="0">
                <a:solidFill>
                  <a:schemeClr val="tx1"/>
                </a:solidFill>
                <a:effectLst/>
                <a:latin typeface="+mn-lt"/>
                <a:ea typeface="+mn-ea"/>
                <a:cs typeface="+mn-cs"/>
              </a:rPr>
              <a:t>)  However, children living at or below the poverty line are more than twice as likely to be at high risk for developmental delays as their peers living at more than twice the poverty line (19 and seven percent, respectively).  Those living in families with incomes above but less than twice the poverty line fall in between, with 10 percent having a high risk for delays. Poor children are also more likely than children living at more than twice the poverty line to have a moderate risk for delays. However, this difference is smaller (17 and 14 percent, respectively).  (</a:t>
            </a:r>
            <a:r>
              <a:rPr lang="en-US" sz="1200" b="0" i="0" u="none" strike="noStrike" kern="1200" dirty="0">
                <a:solidFill>
                  <a:schemeClr val="tx1"/>
                </a:solidFill>
                <a:effectLst/>
                <a:latin typeface="+mn-lt"/>
                <a:ea typeface="+mn-ea"/>
                <a:cs typeface="+mn-cs"/>
                <a:hlinkClick r:id="rId6"/>
              </a:rPr>
              <a:t>Figure 3</a:t>
            </a:r>
            <a:r>
              <a:rPr lang="en-US" sz="1200" b="0" i="0" u="none" strike="noStrike" kern="1200" dirty="0">
                <a:solidFill>
                  <a:schemeClr val="tx1"/>
                </a:solidFill>
                <a:effectLst/>
                <a:latin typeface="+mn-lt"/>
                <a:ea typeface="+mn-ea"/>
                <a:cs typeface="+mn-cs"/>
              </a:rPr>
              <a:t>) The proportion of poor children who are at high risk has increased since 2003 (from 14 to 19 percent), but the proportion of children living at more than twice the poverty line who were at high risk has remained the same. (</a:t>
            </a:r>
            <a:r>
              <a:rPr lang="en-US" sz="1200" b="0" i="0" u="none" strike="noStrike" kern="1200" dirty="0">
                <a:solidFill>
                  <a:schemeClr val="tx1"/>
                </a:solidFill>
                <a:effectLst/>
                <a:latin typeface="+mn-lt"/>
                <a:ea typeface="+mn-ea"/>
                <a:cs typeface="+mn-cs"/>
                <a:hlinkClick r:id="rId7"/>
              </a:rPr>
              <a:t>Appendix 2</a:t>
            </a:r>
            <a:r>
              <a:rPr lang="en-US" sz="1200" b="0" i="0" u="none" strike="noStrike"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8BE919B6-2619-3443-BADB-F0D1BB82556A}" type="slidenum">
              <a:rPr lang="en-US" smtClean="0"/>
              <a:t>12</a:t>
            </a:fld>
            <a:endParaRPr lang="en-US"/>
          </a:p>
        </p:txBody>
      </p:sp>
    </p:spTree>
    <p:extLst>
      <p:ext uri="{BB962C8B-B14F-4D97-AF65-F5344CB8AC3E}">
        <p14:creationId xmlns:p14="http://schemas.microsoft.com/office/powerpoint/2010/main" val="2965404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https://</a:t>
            </a:r>
            <a:r>
              <a:rPr lang="en-US" sz="1200" b="0" i="0" u="none" strike="noStrike" kern="1200" dirty="0" err="1">
                <a:solidFill>
                  <a:schemeClr val="tx1"/>
                </a:solidFill>
                <a:effectLst/>
                <a:latin typeface="+mn-lt"/>
                <a:ea typeface="+mn-ea"/>
                <a:cs typeface="+mn-cs"/>
              </a:rPr>
              <a:t>www.childtrends.org</a:t>
            </a:r>
            <a:r>
              <a:rPr lang="en-US" sz="1200" b="0" i="0" u="none" strike="noStrike" kern="1200" dirty="0">
                <a:solidFill>
                  <a:schemeClr val="tx1"/>
                </a:solidFill>
                <a:effectLst/>
                <a:latin typeface="+mn-lt"/>
                <a:ea typeface="+mn-ea"/>
                <a:cs typeface="+mn-cs"/>
              </a:rPr>
              <a:t>/</a:t>
            </a:r>
            <a:r>
              <a:rPr lang="en-US" sz="1200" b="0" i="0" u="none" strike="noStrike" kern="1200" dirty="0" err="1">
                <a:solidFill>
                  <a:schemeClr val="tx1"/>
                </a:solidFill>
                <a:effectLst/>
                <a:latin typeface="+mn-lt"/>
                <a:ea typeface="+mn-ea"/>
                <a:cs typeface="+mn-cs"/>
              </a:rPr>
              <a:t>wp</a:t>
            </a:r>
            <a:r>
              <a:rPr lang="en-US" sz="1200" b="0" i="0" u="none" strike="noStrike" kern="1200" dirty="0">
                <a:solidFill>
                  <a:schemeClr val="tx1"/>
                </a:solidFill>
                <a:effectLst/>
                <a:latin typeface="+mn-lt"/>
                <a:ea typeface="+mn-ea"/>
                <a:cs typeface="+mn-cs"/>
              </a:rPr>
              <a:t>-content/uploads/2015/10/111_Developmental-Risk-and-Screening.pdf</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hlinkClick r:id="rId3"/>
              </a:rPr>
              <a:t>https://www.cdc.gov/nchs/products/databriefs/db291.htm</a:t>
            </a:r>
            <a:r>
              <a:rPr lang="en-US" sz="1200" dirty="0"/>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hlinkClick r:id="rId4"/>
              </a:rPr>
              <a:t>https://www.childtrends.org/indicators/screening-and-risk-for-developmental-delay</a:t>
            </a:r>
            <a:r>
              <a:rPr lang="en-US" sz="1200" dirty="0"/>
              <a:t> </a:t>
            </a: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From Child Trends: Regardless of family income, children are equally likely to be screened for developmental delays. (</a:t>
            </a:r>
            <a:r>
              <a:rPr lang="en-US" sz="1200" b="0" i="0" u="none" strike="noStrike" kern="1200" dirty="0">
                <a:solidFill>
                  <a:schemeClr val="tx1"/>
                </a:solidFill>
                <a:effectLst/>
                <a:latin typeface="+mn-lt"/>
                <a:ea typeface="+mn-ea"/>
                <a:cs typeface="+mn-cs"/>
                <a:hlinkClick r:id="rId5"/>
              </a:rPr>
              <a:t>Appendix 1</a:t>
            </a:r>
            <a:r>
              <a:rPr lang="en-US" sz="1200" b="0" i="0" u="none" strike="noStrike" kern="1200" dirty="0">
                <a:solidFill>
                  <a:schemeClr val="tx1"/>
                </a:solidFill>
                <a:effectLst/>
                <a:latin typeface="+mn-lt"/>
                <a:ea typeface="+mn-ea"/>
                <a:cs typeface="+mn-cs"/>
              </a:rPr>
              <a:t>)  However, children living at or below the poverty line are more than twice as likely to be at high risk for developmental delays as their peers living at more than twice the poverty line (19 and seven percent, respectively).  Those living in families with incomes above but less than twice the poverty line fall in between, with 10 percent having a high risk for delays. Poor children are also more likely than children living at more than twice the poverty line to have a moderate risk for delays. However, this difference is smaller (17 and 14 percent, respectively).  (</a:t>
            </a:r>
            <a:r>
              <a:rPr lang="en-US" sz="1200" b="0" i="0" u="none" strike="noStrike" kern="1200" dirty="0">
                <a:solidFill>
                  <a:schemeClr val="tx1"/>
                </a:solidFill>
                <a:effectLst/>
                <a:latin typeface="+mn-lt"/>
                <a:ea typeface="+mn-ea"/>
                <a:cs typeface="+mn-cs"/>
                <a:hlinkClick r:id="rId6"/>
              </a:rPr>
              <a:t>Figure 3</a:t>
            </a:r>
            <a:r>
              <a:rPr lang="en-US" sz="1200" b="0" i="0" u="none" strike="noStrike" kern="1200" dirty="0">
                <a:solidFill>
                  <a:schemeClr val="tx1"/>
                </a:solidFill>
                <a:effectLst/>
                <a:latin typeface="+mn-lt"/>
                <a:ea typeface="+mn-ea"/>
                <a:cs typeface="+mn-cs"/>
              </a:rPr>
              <a:t>) The proportion of poor children who are at high risk has increased since 2003 (from 14 to 19 percent), but the proportion of children living at more than twice the poverty line who were at high risk has remained the same. (</a:t>
            </a:r>
            <a:r>
              <a:rPr lang="en-US" sz="1200" b="0" i="0" u="none" strike="noStrike" kern="1200" dirty="0">
                <a:solidFill>
                  <a:schemeClr val="tx1"/>
                </a:solidFill>
                <a:effectLst/>
                <a:latin typeface="+mn-lt"/>
                <a:ea typeface="+mn-ea"/>
                <a:cs typeface="+mn-cs"/>
                <a:hlinkClick r:id="rId7"/>
              </a:rPr>
              <a:t>Appendix 2</a:t>
            </a:r>
            <a:r>
              <a:rPr lang="en-US" sz="1200" b="0" i="0" u="none" strike="noStrike"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8BE919B6-2619-3443-BADB-F0D1BB82556A}" type="slidenum">
              <a:rPr lang="en-US" smtClean="0"/>
              <a:t>13</a:t>
            </a:fld>
            <a:endParaRPr lang="en-US"/>
          </a:p>
        </p:txBody>
      </p:sp>
    </p:spTree>
    <p:extLst>
      <p:ext uri="{BB962C8B-B14F-4D97-AF65-F5344CB8AC3E}">
        <p14:creationId xmlns:p14="http://schemas.microsoft.com/office/powerpoint/2010/main" val="13745847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https://</a:t>
            </a:r>
            <a:r>
              <a:rPr lang="en-US" sz="1200" b="0" i="0" u="none" strike="noStrike" kern="1200" dirty="0" err="1">
                <a:solidFill>
                  <a:schemeClr val="tx1"/>
                </a:solidFill>
                <a:effectLst/>
                <a:latin typeface="+mn-lt"/>
                <a:ea typeface="+mn-ea"/>
                <a:cs typeface="+mn-cs"/>
              </a:rPr>
              <a:t>www.childtrends.org</a:t>
            </a:r>
            <a:r>
              <a:rPr lang="en-US" sz="1200" b="0" i="0" u="none" strike="noStrike" kern="1200" dirty="0">
                <a:solidFill>
                  <a:schemeClr val="tx1"/>
                </a:solidFill>
                <a:effectLst/>
                <a:latin typeface="+mn-lt"/>
                <a:ea typeface="+mn-ea"/>
                <a:cs typeface="+mn-cs"/>
              </a:rPr>
              <a:t>/</a:t>
            </a:r>
            <a:r>
              <a:rPr lang="en-US" sz="1200" b="0" i="0" u="none" strike="noStrike" kern="1200" dirty="0" err="1">
                <a:solidFill>
                  <a:schemeClr val="tx1"/>
                </a:solidFill>
                <a:effectLst/>
                <a:latin typeface="+mn-lt"/>
                <a:ea typeface="+mn-ea"/>
                <a:cs typeface="+mn-cs"/>
              </a:rPr>
              <a:t>wp</a:t>
            </a:r>
            <a:r>
              <a:rPr lang="en-US" sz="1200" b="0" i="0" u="none" strike="noStrike" kern="1200" dirty="0">
                <a:solidFill>
                  <a:schemeClr val="tx1"/>
                </a:solidFill>
                <a:effectLst/>
                <a:latin typeface="+mn-lt"/>
                <a:ea typeface="+mn-ea"/>
                <a:cs typeface="+mn-cs"/>
              </a:rPr>
              <a:t>-content/uploads/2015/10/111_Developmental-Risk-and-Screening.pdf</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hlinkClick r:id="rId3"/>
              </a:rPr>
              <a:t>https://www.cdc.gov/nchs/products/databriefs/db291.htm</a:t>
            </a:r>
            <a:r>
              <a:rPr lang="en-US" sz="1200" dirty="0"/>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hlinkClick r:id="rId4"/>
              </a:rPr>
              <a:t>https://www.childtrends.org/indicators/screening-and-risk-for-developmental-delay</a:t>
            </a:r>
            <a:r>
              <a:rPr lang="en-US" sz="1200" dirty="0"/>
              <a:t> </a:t>
            </a: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From Child Trends: Regardless of family income, children are equally likely to be screened for developmental delays. (</a:t>
            </a:r>
            <a:r>
              <a:rPr lang="en-US" sz="1200" b="0" i="0" u="none" strike="noStrike" kern="1200" dirty="0">
                <a:solidFill>
                  <a:schemeClr val="tx1"/>
                </a:solidFill>
                <a:effectLst/>
                <a:latin typeface="+mn-lt"/>
                <a:ea typeface="+mn-ea"/>
                <a:cs typeface="+mn-cs"/>
                <a:hlinkClick r:id="rId5"/>
              </a:rPr>
              <a:t>Appendix 1</a:t>
            </a:r>
            <a:r>
              <a:rPr lang="en-US" sz="1200" b="0" i="0" u="none" strike="noStrike" kern="1200" dirty="0">
                <a:solidFill>
                  <a:schemeClr val="tx1"/>
                </a:solidFill>
                <a:effectLst/>
                <a:latin typeface="+mn-lt"/>
                <a:ea typeface="+mn-ea"/>
                <a:cs typeface="+mn-cs"/>
              </a:rPr>
              <a:t>)  However, children living at or below the poverty line are more than twice as likely to be at high risk for developmental delays as their peers living at more than twice the poverty line (19 and seven percent, respectively).  Those living in families with incomes above but less than twice the poverty line fall in between, with 10 percent having a high risk for delays. Poor children are also more likely than children living at more than twice the poverty line to have a moderate risk for delays. However, this difference is smaller (17 and 14 percent, respectively).  (</a:t>
            </a:r>
            <a:r>
              <a:rPr lang="en-US" sz="1200" b="0" i="0" u="none" strike="noStrike" kern="1200" dirty="0">
                <a:solidFill>
                  <a:schemeClr val="tx1"/>
                </a:solidFill>
                <a:effectLst/>
                <a:latin typeface="+mn-lt"/>
                <a:ea typeface="+mn-ea"/>
                <a:cs typeface="+mn-cs"/>
                <a:hlinkClick r:id="rId6"/>
              </a:rPr>
              <a:t>Figure 3</a:t>
            </a:r>
            <a:r>
              <a:rPr lang="en-US" sz="1200" b="0" i="0" u="none" strike="noStrike" kern="1200" dirty="0">
                <a:solidFill>
                  <a:schemeClr val="tx1"/>
                </a:solidFill>
                <a:effectLst/>
                <a:latin typeface="+mn-lt"/>
                <a:ea typeface="+mn-ea"/>
                <a:cs typeface="+mn-cs"/>
              </a:rPr>
              <a:t>) The proportion of poor children who are at high risk has increased since 2003 (from 14 to 19 percent), but the proportion of children living at more than twice the poverty line who were at high risk has remained the same. (</a:t>
            </a:r>
            <a:r>
              <a:rPr lang="en-US" sz="1200" b="0" i="0" u="none" strike="noStrike" kern="1200" dirty="0">
                <a:solidFill>
                  <a:schemeClr val="tx1"/>
                </a:solidFill>
                <a:effectLst/>
                <a:latin typeface="+mn-lt"/>
                <a:ea typeface="+mn-ea"/>
                <a:cs typeface="+mn-cs"/>
                <a:hlinkClick r:id="rId7"/>
              </a:rPr>
              <a:t>Appendix 2</a:t>
            </a:r>
            <a:r>
              <a:rPr lang="en-US" sz="1200" b="0" i="0" u="none" strike="noStrike"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8BE919B6-2619-3443-BADB-F0D1BB82556A}" type="slidenum">
              <a:rPr lang="en-US" smtClean="0"/>
              <a:t>14</a:t>
            </a:fld>
            <a:endParaRPr lang="en-US"/>
          </a:p>
        </p:txBody>
      </p:sp>
    </p:spTree>
    <p:extLst>
      <p:ext uri="{BB962C8B-B14F-4D97-AF65-F5344CB8AC3E}">
        <p14:creationId xmlns:p14="http://schemas.microsoft.com/office/powerpoint/2010/main" val="3723283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https://</a:t>
            </a:r>
            <a:r>
              <a:rPr lang="en-US" sz="1200" b="0" i="0" u="none" strike="noStrike" kern="1200" dirty="0" err="1">
                <a:solidFill>
                  <a:schemeClr val="tx1"/>
                </a:solidFill>
                <a:effectLst/>
                <a:latin typeface="+mn-lt"/>
                <a:ea typeface="+mn-ea"/>
                <a:cs typeface="+mn-cs"/>
              </a:rPr>
              <a:t>www.childtrends.org</a:t>
            </a:r>
            <a:r>
              <a:rPr lang="en-US" sz="1200" b="0" i="0" u="none" strike="noStrike" kern="1200" dirty="0">
                <a:solidFill>
                  <a:schemeClr val="tx1"/>
                </a:solidFill>
                <a:effectLst/>
                <a:latin typeface="+mn-lt"/>
                <a:ea typeface="+mn-ea"/>
                <a:cs typeface="+mn-cs"/>
              </a:rPr>
              <a:t>/</a:t>
            </a:r>
            <a:r>
              <a:rPr lang="en-US" sz="1200" b="0" i="0" u="none" strike="noStrike" kern="1200" dirty="0" err="1">
                <a:solidFill>
                  <a:schemeClr val="tx1"/>
                </a:solidFill>
                <a:effectLst/>
                <a:latin typeface="+mn-lt"/>
                <a:ea typeface="+mn-ea"/>
                <a:cs typeface="+mn-cs"/>
              </a:rPr>
              <a:t>wp</a:t>
            </a:r>
            <a:r>
              <a:rPr lang="en-US" sz="1200" b="0" i="0" u="none" strike="noStrike" kern="1200" dirty="0">
                <a:solidFill>
                  <a:schemeClr val="tx1"/>
                </a:solidFill>
                <a:effectLst/>
                <a:latin typeface="+mn-lt"/>
                <a:ea typeface="+mn-ea"/>
                <a:cs typeface="+mn-cs"/>
              </a:rPr>
              <a:t>-content/uploads/2015/10/111_Developmental-Risk-and-Screening.pdf</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hlinkClick r:id="rId3"/>
              </a:rPr>
              <a:t>https://www.cdc.gov/nchs/products/databriefs/db291.htm</a:t>
            </a:r>
            <a:r>
              <a:rPr lang="en-US" sz="1200" dirty="0"/>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hlinkClick r:id="rId4"/>
              </a:rPr>
              <a:t>https://www.childtrends.org/indicators/screening-and-risk-for-developmental-delay</a:t>
            </a:r>
            <a:r>
              <a:rPr lang="en-US" sz="1200" dirty="0"/>
              <a:t> </a:t>
            </a: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From Child Trends: Regardless of family income, children are equally likely to be screened for developmental delays. (</a:t>
            </a:r>
            <a:r>
              <a:rPr lang="en-US" sz="1200" b="0" i="0" u="none" strike="noStrike" kern="1200" dirty="0">
                <a:solidFill>
                  <a:schemeClr val="tx1"/>
                </a:solidFill>
                <a:effectLst/>
                <a:latin typeface="+mn-lt"/>
                <a:ea typeface="+mn-ea"/>
                <a:cs typeface="+mn-cs"/>
                <a:hlinkClick r:id="rId5"/>
              </a:rPr>
              <a:t>Appendix 1</a:t>
            </a:r>
            <a:r>
              <a:rPr lang="en-US" sz="1200" b="0" i="0" u="none" strike="noStrike" kern="1200" dirty="0">
                <a:solidFill>
                  <a:schemeClr val="tx1"/>
                </a:solidFill>
                <a:effectLst/>
                <a:latin typeface="+mn-lt"/>
                <a:ea typeface="+mn-ea"/>
                <a:cs typeface="+mn-cs"/>
              </a:rPr>
              <a:t>)  However, children living at or below the poverty line are more than twice as likely to be at high risk for developmental delays as their peers living at more than twice the poverty line (19 and seven percent, respectively).  Those living in families with incomes above but less than twice the poverty line fall in between, with 10 percent having a high risk for delays. Poor children are also more likely than children living at more than twice the poverty line to have a moderate risk for delays. However, this difference is smaller (17 and 14 percent, respectively).  (</a:t>
            </a:r>
            <a:r>
              <a:rPr lang="en-US" sz="1200" b="0" i="0" u="none" strike="noStrike" kern="1200" dirty="0">
                <a:solidFill>
                  <a:schemeClr val="tx1"/>
                </a:solidFill>
                <a:effectLst/>
                <a:latin typeface="+mn-lt"/>
                <a:ea typeface="+mn-ea"/>
                <a:cs typeface="+mn-cs"/>
                <a:hlinkClick r:id="rId6"/>
              </a:rPr>
              <a:t>Figure 3</a:t>
            </a:r>
            <a:r>
              <a:rPr lang="en-US" sz="1200" b="0" i="0" u="none" strike="noStrike" kern="1200" dirty="0">
                <a:solidFill>
                  <a:schemeClr val="tx1"/>
                </a:solidFill>
                <a:effectLst/>
                <a:latin typeface="+mn-lt"/>
                <a:ea typeface="+mn-ea"/>
                <a:cs typeface="+mn-cs"/>
              </a:rPr>
              <a:t>) The proportion of poor children who are at high risk has increased since 2003 (from 14 to 19 percent), but the proportion of children living at more than twice the poverty line who were at high risk has remained the same. (</a:t>
            </a:r>
            <a:r>
              <a:rPr lang="en-US" sz="1200" b="0" i="0" u="none" strike="noStrike" kern="1200" dirty="0">
                <a:solidFill>
                  <a:schemeClr val="tx1"/>
                </a:solidFill>
                <a:effectLst/>
                <a:latin typeface="+mn-lt"/>
                <a:ea typeface="+mn-ea"/>
                <a:cs typeface="+mn-cs"/>
                <a:hlinkClick r:id="rId7"/>
              </a:rPr>
              <a:t>Appendix 2</a:t>
            </a:r>
            <a:r>
              <a:rPr lang="en-US" sz="1200" b="0" i="0" u="none" strike="noStrike"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8BE919B6-2619-3443-BADB-F0D1BB82556A}" type="slidenum">
              <a:rPr lang="en-US" smtClean="0"/>
              <a:t>15</a:t>
            </a:fld>
            <a:endParaRPr lang="en-US"/>
          </a:p>
        </p:txBody>
      </p:sp>
    </p:spTree>
    <p:extLst>
      <p:ext uri="{BB962C8B-B14F-4D97-AF65-F5344CB8AC3E}">
        <p14:creationId xmlns:p14="http://schemas.microsoft.com/office/powerpoint/2010/main" val="4238682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ASK: What factors support/inhibit development? </a:t>
            </a:r>
          </a:p>
        </p:txBody>
      </p:sp>
      <p:sp>
        <p:nvSpPr>
          <p:cNvPr id="4" name="Slide Number Placeholder 3"/>
          <p:cNvSpPr>
            <a:spLocks noGrp="1"/>
          </p:cNvSpPr>
          <p:nvPr>
            <p:ph type="sldNum" sz="quarter" idx="10"/>
          </p:nvPr>
        </p:nvSpPr>
        <p:spPr/>
        <p:txBody>
          <a:bodyPr/>
          <a:lstStyle/>
          <a:p>
            <a:fld id="{8BE919B6-2619-3443-BADB-F0D1BB82556A}" type="slidenum">
              <a:rPr lang="en-US" smtClean="0"/>
              <a:t>16</a:t>
            </a:fld>
            <a:endParaRPr lang="en-US"/>
          </a:p>
        </p:txBody>
      </p:sp>
    </p:spTree>
    <p:extLst>
      <p:ext uri="{BB962C8B-B14F-4D97-AF65-F5344CB8AC3E}">
        <p14:creationId xmlns:p14="http://schemas.microsoft.com/office/powerpoint/2010/main" val="737588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E919B6-2619-3443-BADB-F0D1BB82556A}" type="slidenum">
              <a:rPr lang="en-US" smtClean="0"/>
              <a:t>17</a:t>
            </a:fld>
            <a:endParaRPr lang="en-US"/>
          </a:p>
        </p:txBody>
      </p:sp>
    </p:spTree>
    <p:extLst>
      <p:ext uri="{BB962C8B-B14F-4D97-AF65-F5344CB8AC3E}">
        <p14:creationId xmlns:p14="http://schemas.microsoft.com/office/powerpoint/2010/main" val="25803259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Numerous tools and instruments are currently available to assess children’s neurodevelopmental status.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Ohio Department of Education152 catalogued 80 tools for use with children aged 0 to 5, and 93 tools specifically for children 0–3, making the selection of instruments challenging for direct service providers. Many commonly recommended instruments,153 such as Ages &amp; Stages, were derived from normative samples of primarily white, middle-class children. They tend to be lengthy and require administrators to reference a manual to interpret results.154 Research indicates that clinical judgment is often faulty and that use of standardized instruments that provide immediate feedback can improve treatment outcomes.155,156 The American Academy of Pediatrics created a developmental screening and surveillance algorithm157,158,159 to assist primary care providers in early detection and service coordination, but it only makes recommendations appropriate for pediatricians and notes that significant gaps in research and practice persist.160 Recommendations to enhance developmental screenings for children include 1) identifying biological and environmental risk and protective factors that improve service referral thresholds; and 2) ensuring wider use of parent-completed questionnaires about their children. To date, these are only completed in pediatric settings 28% of the time.16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E919B6-2619-3443-BADB-F0D1BB82556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03547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Moodie, S., </a:t>
            </a:r>
            <a:r>
              <a:rPr lang="en-US" sz="1200" kern="1200" dirty="0" err="1">
                <a:solidFill>
                  <a:schemeClr val="tx1"/>
                </a:solidFill>
                <a:effectLst/>
                <a:latin typeface="+mn-lt"/>
                <a:ea typeface="+mn-ea"/>
                <a:cs typeface="+mn-cs"/>
              </a:rPr>
              <a:t>Daneri</a:t>
            </a:r>
            <a:r>
              <a:rPr lang="en-US" sz="1200" kern="1200" dirty="0">
                <a:solidFill>
                  <a:schemeClr val="tx1"/>
                </a:solidFill>
                <a:effectLst/>
                <a:latin typeface="+mn-lt"/>
                <a:ea typeface="+mn-ea"/>
                <a:cs typeface="+mn-cs"/>
              </a:rPr>
              <a:t>, P., </a:t>
            </a:r>
            <a:r>
              <a:rPr lang="en-US" sz="1200" kern="1200" dirty="0" err="1">
                <a:solidFill>
                  <a:schemeClr val="tx1"/>
                </a:solidFill>
                <a:effectLst/>
                <a:latin typeface="+mn-lt"/>
                <a:ea typeface="+mn-ea"/>
                <a:cs typeface="+mn-cs"/>
              </a:rPr>
              <a:t>Goldhagen</a:t>
            </a:r>
            <a:r>
              <a:rPr lang="en-US" sz="1200" kern="1200" dirty="0">
                <a:solidFill>
                  <a:schemeClr val="tx1"/>
                </a:solidFill>
                <a:effectLst/>
                <a:latin typeface="+mn-lt"/>
                <a:ea typeface="+mn-ea"/>
                <a:cs typeface="+mn-cs"/>
              </a:rPr>
              <a:t>, S., Halle, T., Green, K., &amp; </a:t>
            </a:r>
            <a:r>
              <a:rPr lang="en-US" sz="1200" kern="1200" dirty="0" err="1">
                <a:solidFill>
                  <a:schemeClr val="tx1"/>
                </a:solidFill>
                <a:effectLst/>
                <a:latin typeface="+mn-lt"/>
                <a:ea typeface="+mn-ea"/>
                <a:cs typeface="+mn-cs"/>
              </a:rPr>
              <a:t>LaMonte</a:t>
            </a:r>
            <a:r>
              <a:rPr lang="en-US" sz="1200" kern="1200" dirty="0">
                <a:solidFill>
                  <a:schemeClr val="tx1"/>
                </a:solidFill>
                <a:effectLst/>
                <a:latin typeface="+mn-lt"/>
                <a:ea typeface="+mn-ea"/>
                <a:cs typeface="+mn-cs"/>
              </a:rPr>
              <a:t>, L. (2014). </a:t>
            </a:r>
            <a:r>
              <a:rPr lang="en-US" sz="1200" i="1" kern="1200" dirty="0">
                <a:solidFill>
                  <a:schemeClr val="tx1"/>
                </a:solidFill>
                <a:effectLst/>
                <a:latin typeface="+mn-lt"/>
                <a:ea typeface="+mn-ea"/>
                <a:cs typeface="+mn-cs"/>
              </a:rPr>
              <a:t>Early childhood developmental screening: A</a:t>
            </a:r>
            <a:br>
              <a:rPr lang="en-US" sz="1200" i="1"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 	compendium of measures for children ages birth to five</a:t>
            </a:r>
            <a:r>
              <a:rPr lang="en-US" sz="1200" kern="1200" dirty="0">
                <a:solidFill>
                  <a:schemeClr val="tx1"/>
                </a:solidFill>
                <a:effectLst/>
                <a:latin typeface="+mn-lt"/>
                <a:ea typeface="+mn-ea"/>
                <a:cs typeface="+mn-cs"/>
              </a:rPr>
              <a:t> (OPRE Report 201411). Washington, DC: Office of Planning,</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Research and Evaluation, Administration for Children and Families, U.S. Department of Health and Human Services.</a:t>
            </a:r>
          </a:p>
          <a:p>
            <a:endParaRPr lang="en-US" dirty="0"/>
          </a:p>
        </p:txBody>
      </p:sp>
      <p:sp>
        <p:nvSpPr>
          <p:cNvPr id="4" name="Slide Number Placeholder 3"/>
          <p:cNvSpPr>
            <a:spLocks noGrp="1"/>
          </p:cNvSpPr>
          <p:nvPr>
            <p:ph type="sldNum" sz="quarter" idx="5"/>
          </p:nvPr>
        </p:nvSpPr>
        <p:spPr/>
        <p:txBody>
          <a:bodyPr/>
          <a:lstStyle/>
          <a:p>
            <a:fld id="{8BE919B6-2619-3443-BADB-F0D1BB82556A}" type="slidenum">
              <a:rPr lang="en-US" smtClean="0"/>
              <a:t>19</a:t>
            </a:fld>
            <a:endParaRPr lang="en-US"/>
          </a:p>
        </p:txBody>
      </p:sp>
    </p:spTree>
    <p:extLst>
      <p:ext uri="{BB962C8B-B14F-4D97-AF65-F5344CB8AC3E}">
        <p14:creationId xmlns:p14="http://schemas.microsoft.com/office/powerpoint/2010/main" val="1121685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Moodie, S., </a:t>
            </a:r>
            <a:r>
              <a:rPr lang="en-US" sz="1200" kern="1200" dirty="0" err="1">
                <a:solidFill>
                  <a:schemeClr val="tx1"/>
                </a:solidFill>
                <a:effectLst/>
                <a:latin typeface="+mn-lt"/>
                <a:ea typeface="+mn-ea"/>
                <a:cs typeface="+mn-cs"/>
              </a:rPr>
              <a:t>Daneri</a:t>
            </a:r>
            <a:r>
              <a:rPr lang="en-US" sz="1200" kern="1200" dirty="0">
                <a:solidFill>
                  <a:schemeClr val="tx1"/>
                </a:solidFill>
                <a:effectLst/>
                <a:latin typeface="+mn-lt"/>
                <a:ea typeface="+mn-ea"/>
                <a:cs typeface="+mn-cs"/>
              </a:rPr>
              <a:t>, P., </a:t>
            </a:r>
            <a:r>
              <a:rPr lang="en-US" sz="1200" kern="1200" dirty="0" err="1">
                <a:solidFill>
                  <a:schemeClr val="tx1"/>
                </a:solidFill>
                <a:effectLst/>
                <a:latin typeface="+mn-lt"/>
                <a:ea typeface="+mn-ea"/>
                <a:cs typeface="+mn-cs"/>
              </a:rPr>
              <a:t>Goldhagen</a:t>
            </a:r>
            <a:r>
              <a:rPr lang="en-US" sz="1200" kern="1200" dirty="0">
                <a:solidFill>
                  <a:schemeClr val="tx1"/>
                </a:solidFill>
                <a:effectLst/>
                <a:latin typeface="+mn-lt"/>
                <a:ea typeface="+mn-ea"/>
                <a:cs typeface="+mn-cs"/>
              </a:rPr>
              <a:t>, S., Halle, T., Green, K., &amp; </a:t>
            </a:r>
            <a:r>
              <a:rPr lang="en-US" sz="1200" kern="1200" dirty="0" err="1">
                <a:solidFill>
                  <a:schemeClr val="tx1"/>
                </a:solidFill>
                <a:effectLst/>
                <a:latin typeface="+mn-lt"/>
                <a:ea typeface="+mn-ea"/>
                <a:cs typeface="+mn-cs"/>
              </a:rPr>
              <a:t>LaMonte</a:t>
            </a:r>
            <a:r>
              <a:rPr lang="en-US" sz="1200" kern="1200" dirty="0">
                <a:solidFill>
                  <a:schemeClr val="tx1"/>
                </a:solidFill>
                <a:effectLst/>
                <a:latin typeface="+mn-lt"/>
                <a:ea typeface="+mn-ea"/>
                <a:cs typeface="+mn-cs"/>
              </a:rPr>
              <a:t>, L. (2014). </a:t>
            </a:r>
            <a:r>
              <a:rPr lang="en-US" sz="1200" i="1" kern="1200" dirty="0">
                <a:solidFill>
                  <a:schemeClr val="tx1"/>
                </a:solidFill>
                <a:effectLst/>
                <a:latin typeface="+mn-lt"/>
                <a:ea typeface="+mn-ea"/>
                <a:cs typeface="+mn-cs"/>
              </a:rPr>
              <a:t>Early childhood developmental screening: A</a:t>
            </a:r>
            <a:br>
              <a:rPr lang="en-US" sz="1200" i="1"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 	compendium of measures for children ages birth to five</a:t>
            </a:r>
            <a:r>
              <a:rPr lang="en-US" sz="1200" kern="1200" dirty="0">
                <a:solidFill>
                  <a:schemeClr val="tx1"/>
                </a:solidFill>
                <a:effectLst/>
                <a:latin typeface="+mn-lt"/>
                <a:ea typeface="+mn-ea"/>
                <a:cs typeface="+mn-cs"/>
              </a:rPr>
              <a:t> (OPRE Report 201411). Washington, DC: Office of Planning,</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Research and Evaluation, Administration for Children and Families, U.S. Department of Health and Human Services.</a:t>
            </a:r>
          </a:p>
          <a:p>
            <a:endParaRPr lang="en-US" dirty="0"/>
          </a:p>
        </p:txBody>
      </p:sp>
      <p:sp>
        <p:nvSpPr>
          <p:cNvPr id="4" name="Slide Number Placeholder 3"/>
          <p:cNvSpPr>
            <a:spLocks noGrp="1"/>
          </p:cNvSpPr>
          <p:nvPr>
            <p:ph type="sldNum" sz="quarter" idx="5"/>
          </p:nvPr>
        </p:nvSpPr>
        <p:spPr/>
        <p:txBody>
          <a:bodyPr/>
          <a:lstStyle/>
          <a:p>
            <a:fld id="{8BE919B6-2619-3443-BADB-F0D1BB82556A}" type="slidenum">
              <a:rPr lang="en-US" smtClean="0"/>
              <a:t>20</a:t>
            </a:fld>
            <a:endParaRPr lang="en-US"/>
          </a:p>
        </p:txBody>
      </p:sp>
    </p:spTree>
    <p:extLst>
      <p:ext uri="{BB962C8B-B14F-4D97-AF65-F5344CB8AC3E}">
        <p14:creationId xmlns:p14="http://schemas.microsoft.com/office/powerpoint/2010/main" val="1581516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E919B6-2619-3443-BADB-F0D1BB82556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67989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E919B6-2619-3443-BADB-F0D1BB82556A}" type="slidenum">
              <a:rPr lang="en-US" smtClean="0"/>
              <a:t>22</a:t>
            </a:fld>
            <a:endParaRPr lang="en-US"/>
          </a:p>
        </p:txBody>
      </p:sp>
    </p:spTree>
    <p:extLst>
      <p:ext uri="{BB962C8B-B14F-4D97-AF65-F5344CB8AC3E}">
        <p14:creationId xmlns:p14="http://schemas.microsoft.com/office/powerpoint/2010/main" val="22580839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NEST – should be brief</a:t>
            </a:r>
          </a:p>
          <a:p>
            <a:r>
              <a:rPr lang="en-US" sz="1200" kern="1200" dirty="0">
                <a:solidFill>
                  <a:schemeClr val="tx1"/>
                </a:solidFill>
                <a:effectLst/>
                <a:latin typeface="+mn-lt"/>
                <a:ea typeface="+mn-ea"/>
                <a:cs typeface="+mn-cs"/>
              </a:rPr>
              <a:t>QUESTIONS – multiple choice (online format)			</a:t>
            </a:r>
          </a:p>
        </p:txBody>
      </p:sp>
      <p:sp>
        <p:nvSpPr>
          <p:cNvPr id="4" name="Slide Number Placeholder 3"/>
          <p:cNvSpPr>
            <a:spLocks noGrp="1"/>
          </p:cNvSpPr>
          <p:nvPr>
            <p:ph type="sldNum" sz="quarter" idx="5"/>
          </p:nvPr>
        </p:nvSpPr>
        <p:spPr/>
        <p:txBody>
          <a:bodyPr/>
          <a:lstStyle/>
          <a:p>
            <a:fld id="{8BE919B6-2619-3443-BADB-F0D1BB82556A}" type="slidenum">
              <a:rPr lang="en-US" smtClean="0"/>
              <a:t>23</a:t>
            </a:fld>
            <a:endParaRPr lang="en-US"/>
          </a:p>
        </p:txBody>
      </p:sp>
    </p:spTree>
    <p:extLst>
      <p:ext uri="{BB962C8B-B14F-4D97-AF65-F5344CB8AC3E}">
        <p14:creationId xmlns:p14="http://schemas.microsoft.com/office/powerpoint/2010/main" val="4486387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E919B6-2619-3443-BADB-F0D1BB82556A}" type="slidenum">
              <a:rPr lang="en-US" smtClean="0"/>
              <a:t>26</a:t>
            </a:fld>
            <a:endParaRPr lang="en-US"/>
          </a:p>
        </p:txBody>
      </p:sp>
    </p:spTree>
    <p:extLst>
      <p:ext uri="{BB962C8B-B14F-4D97-AF65-F5344CB8AC3E}">
        <p14:creationId xmlns:p14="http://schemas.microsoft.com/office/powerpoint/2010/main" val="921865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E919B6-2619-3443-BADB-F0D1BB82556A}" type="slidenum">
              <a:rPr lang="en-US" smtClean="0"/>
              <a:t>27</a:t>
            </a:fld>
            <a:endParaRPr lang="en-US"/>
          </a:p>
        </p:txBody>
      </p:sp>
    </p:spTree>
    <p:extLst>
      <p:ext uri="{BB962C8B-B14F-4D97-AF65-F5344CB8AC3E}">
        <p14:creationId xmlns:p14="http://schemas.microsoft.com/office/powerpoint/2010/main" val="42509772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600" dirty="0"/>
              <a:t>Support strengths, monitor</a:t>
            </a:r>
          </a:p>
          <a:p>
            <a:endParaRPr lang="en-US" sz="1600" dirty="0"/>
          </a:p>
          <a:p>
            <a:r>
              <a:rPr lang="en-US" sz="1600" dirty="0"/>
              <a:t>Increase support; make referrals</a:t>
            </a:r>
          </a:p>
          <a:p>
            <a:endParaRPr lang="en-US" sz="1600" dirty="0"/>
          </a:p>
          <a:p>
            <a:r>
              <a:rPr lang="en-US" sz="1600" dirty="0"/>
              <a:t>Immediate intervention</a:t>
            </a:r>
          </a:p>
        </p:txBody>
      </p:sp>
      <p:sp>
        <p:nvSpPr>
          <p:cNvPr id="4" name="Slide Number Placeholder 3"/>
          <p:cNvSpPr>
            <a:spLocks noGrp="1"/>
          </p:cNvSpPr>
          <p:nvPr>
            <p:ph type="sldNum" sz="quarter" idx="5"/>
          </p:nvPr>
        </p:nvSpPr>
        <p:spPr/>
        <p:txBody>
          <a:bodyPr/>
          <a:lstStyle/>
          <a:p>
            <a:fld id="{8BE919B6-2619-3443-BADB-F0D1BB82556A}" type="slidenum">
              <a:rPr lang="en-US" smtClean="0"/>
              <a:t>28</a:t>
            </a:fld>
            <a:endParaRPr lang="en-US"/>
          </a:p>
        </p:txBody>
      </p:sp>
    </p:spTree>
    <p:extLst>
      <p:ext uri="{BB962C8B-B14F-4D97-AF65-F5344CB8AC3E}">
        <p14:creationId xmlns:p14="http://schemas.microsoft.com/office/powerpoint/2010/main" val="25417816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Once step 1, collecting the forms, was completed, we were ready to analyze the assessments.</a:t>
            </a:r>
            <a:r>
              <a:rPr lang="en-US" baseline="0" dirty="0"/>
              <a:t> We developed a measure </a:t>
            </a:r>
            <a:r>
              <a:rPr lang="en-US" dirty="0"/>
              <a:t>by paying careful attention to the research literature on families</a:t>
            </a:r>
            <a:r>
              <a:rPr lang="en-US" baseline="0" dirty="0"/>
              <a:t> experiencing homelessness AND</a:t>
            </a:r>
            <a:r>
              <a:rPr lang="en-US" dirty="0"/>
              <a:t> a targeted review of the research on the process</a:t>
            </a:r>
            <a:r>
              <a:rPr lang="en-US" baseline="0" dirty="0"/>
              <a:t> of assessment</a:t>
            </a:r>
            <a:r>
              <a:rPr lang="en-US" dirty="0"/>
              <a:t>.</a:t>
            </a:r>
          </a:p>
          <a:p>
            <a:endParaRPr lang="en-US" dirty="0"/>
          </a:p>
          <a:p>
            <a:r>
              <a:rPr lang="en-US" sz="1200" kern="1200" dirty="0">
                <a:solidFill>
                  <a:schemeClr val="tx1"/>
                </a:solidFill>
                <a:latin typeface="Arial" pitchFamily="-107" charset="0"/>
                <a:ea typeface="ＭＳ Ｐゴシック" charset="-128"/>
                <a:cs typeface="ＭＳ Ｐゴシック" charset="-128"/>
              </a:rPr>
              <a:t>In order to analyze how well the assessments address our 4 central umbrella questions, we created a form that looked at 8 key domains. Again, these domains were not chosen randomly or based on our gut feelings, but based on the evidence.</a:t>
            </a:r>
          </a:p>
          <a:p>
            <a:endParaRPr lang="en-US" sz="1200" kern="1200" dirty="0">
              <a:solidFill>
                <a:schemeClr val="tx1"/>
              </a:solidFill>
              <a:latin typeface="Arial" pitchFamily="-107" charset="0"/>
              <a:ea typeface="ＭＳ Ｐゴシック" charset="-128"/>
              <a:cs typeface="ＭＳ Ｐゴシック" charset="-128"/>
            </a:endParaRPr>
          </a:p>
          <a:p>
            <a:r>
              <a:rPr lang="en-US" sz="1200" kern="1200" dirty="0">
                <a:solidFill>
                  <a:schemeClr val="tx1"/>
                </a:solidFill>
                <a:latin typeface="Arial" pitchFamily="-107" charset="0"/>
                <a:ea typeface="ＭＳ Ｐゴシック" charset="-128"/>
                <a:cs typeface="ＭＳ Ｐゴシック" charset="-128"/>
              </a:rPr>
              <a:t>LIST</a:t>
            </a:r>
            <a:r>
              <a:rPr lang="en-US" sz="1200" kern="1200" baseline="0" dirty="0">
                <a:solidFill>
                  <a:schemeClr val="tx1"/>
                </a:solidFill>
                <a:latin typeface="Arial" pitchFamily="-107" charset="0"/>
                <a:ea typeface="ＭＳ Ｐゴシック" charset="-128"/>
                <a:cs typeface="ＭＳ Ｐゴシック" charset="-128"/>
              </a:rPr>
              <a:t> DOMAINS </a:t>
            </a:r>
          </a:p>
          <a:p>
            <a:endParaRPr lang="en-US" dirty="0"/>
          </a:p>
          <a:p>
            <a:r>
              <a:rPr lang="en-US" dirty="0"/>
              <a:t>-When you think about how</a:t>
            </a:r>
            <a:r>
              <a:rPr lang="en-US" baseline="0" dirty="0"/>
              <a:t> this breaks down, we are really looking at a comprehensive framework for </a:t>
            </a:r>
            <a:r>
              <a:rPr lang="en-US" dirty="0"/>
              <a:t>what families need</a:t>
            </a:r>
            <a:r>
              <a:rPr lang="en-US" baseline="0" dirty="0"/>
              <a:t> and what families are dealing with.</a:t>
            </a:r>
          </a:p>
          <a:p>
            <a:endParaRPr lang="en-US" b="1" baseline="0" dirty="0"/>
          </a:p>
          <a:p>
            <a:r>
              <a:rPr lang="en-US" b="1" baseline="0" dirty="0"/>
              <a:t>Which are the most asked about/why? Least asked about?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E919B6-2619-3443-BADB-F0D1BB82556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09170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Once step 1, collecting the forms, was completed, we were ready to analyze the assessments.</a:t>
            </a:r>
            <a:r>
              <a:rPr lang="en-US" baseline="0" dirty="0"/>
              <a:t> We developed a measure </a:t>
            </a:r>
            <a:r>
              <a:rPr lang="en-US" dirty="0"/>
              <a:t>by paying careful attention to the research literature on families</a:t>
            </a:r>
            <a:r>
              <a:rPr lang="en-US" baseline="0" dirty="0"/>
              <a:t> experiencing homelessness AND</a:t>
            </a:r>
            <a:r>
              <a:rPr lang="en-US" dirty="0"/>
              <a:t> a targeted review of the research on the process</a:t>
            </a:r>
            <a:r>
              <a:rPr lang="en-US" baseline="0" dirty="0"/>
              <a:t> of assessment</a:t>
            </a:r>
            <a:r>
              <a:rPr lang="en-US" dirty="0"/>
              <a:t>.</a:t>
            </a:r>
          </a:p>
          <a:p>
            <a:endParaRPr lang="en-US" dirty="0"/>
          </a:p>
          <a:p>
            <a:r>
              <a:rPr lang="en-US" sz="1200" kern="1200" dirty="0">
                <a:solidFill>
                  <a:schemeClr val="tx1"/>
                </a:solidFill>
                <a:latin typeface="Arial" pitchFamily="-107" charset="0"/>
                <a:ea typeface="ＭＳ Ｐゴシック" charset="-128"/>
                <a:cs typeface="ＭＳ Ｐゴシック" charset="-128"/>
              </a:rPr>
              <a:t>In order to analyze how well the assessments address our 4 central umbrella questions, we created a form that looked at 8 key domains. Again, these domains were not chosen randomly or based on our gut feelings, but based on the evidence.</a:t>
            </a:r>
          </a:p>
          <a:p>
            <a:endParaRPr lang="en-US" sz="1200" kern="1200" dirty="0">
              <a:solidFill>
                <a:schemeClr val="tx1"/>
              </a:solidFill>
              <a:latin typeface="Arial" pitchFamily="-107" charset="0"/>
              <a:ea typeface="ＭＳ Ｐゴシック" charset="-128"/>
              <a:cs typeface="ＭＳ Ｐゴシック" charset="-128"/>
            </a:endParaRPr>
          </a:p>
          <a:p>
            <a:r>
              <a:rPr lang="en-US" sz="1200" kern="1200" dirty="0">
                <a:solidFill>
                  <a:schemeClr val="tx1"/>
                </a:solidFill>
                <a:latin typeface="Arial" pitchFamily="-107" charset="0"/>
                <a:ea typeface="ＭＳ Ｐゴシック" charset="-128"/>
                <a:cs typeface="ＭＳ Ｐゴシック" charset="-128"/>
              </a:rPr>
              <a:t>LIST</a:t>
            </a:r>
            <a:r>
              <a:rPr lang="en-US" sz="1200" kern="1200" baseline="0" dirty="0">
                <a:solidFill>
                  <a:schemeClr val="tx1"/>
                </a:solidFill>
                <a:latin typeface="Arial" pitchFamily="-107" charset="0"/>
                <a:ea typeface="ＭＳ Ｐゴシック" charset="-128"/>
                <a:cs typeface="ＭＳ Ｐゴシック" charset="-128"/>
              </a:rPr>
              <a:t> DOMAINS </a:t>
            </a:r>
          </a:p>
          <a:p>
            <a:endParaRPr lang="en-US" dirty="0"/>
          </a:p>
          <a:p>
            <a:r>
              <a:rPr lang="en-US" dirty="0"/>
              <a:t>-When you think about how</a:t>
            </a:r>
            <a:r>
              <a:rPr lang="en-US" baseline="0" dirty="0"/>
              <a:t> this breaks down, we are really looking at a comprehensive framework for </a:t>
            </a:r>
            <a:r>
              <a:rPr lang="en-US" dirty="0"/>
              <a:t>what families need</a:t>
            </a:r>
            <a:r>
              <a:rPr lang="en-US" baseline="0" dirty="0"/>
              <a:t> and what families are dealing with.</a:t>
            </a:r>
          </a:p>
          <a:p>
            <a:endParaRPr lang="en-US" b="1" baseline="0" dirty="0"/>
          </a:p>
          <a:p>
            <a:r>
              <a:rPr lang="en-US" b="1" baseline="0" dirty="0"/>
              <a:t>Which are the most asked about/why? Least asked about?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E919B6-2619-3443-BADB-F0D1BB82556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840911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E919B6-2619-3443-BADB-F0D1BB82556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75741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1" name="Rectangle 20"/>
          <p:cNvSpPr/>
          <p:nvPr userDrawn="1"/>
        </p:nvSpPr>
        <p:spPr>
          <a:xfrm>
            <a:off x="0" y="3680749"/>
            <a:ext cx="9144000" cy="317725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hasCustomPrompt="1"/>
          </p:nvPr>
        </p:nvSpPr>
        <p:spPr>
          <a:xfrm>
            <a:off x="873760" y="3680753"/>
            <a:ext cx="7396480" cy="1781311"/>
          </a:xfrm>
          <a:noFill/>
        </p:spPr>
        <p:txBody>
          <a:bodyPr lIns="0" tIns="0" rIns="0" anchor="b" anchorCtr="0"/>
          <a:lstStyle>
            <a:lvl1pPr algn="ctr">
              <a:lnSpc>
                <a:spcPct val="90000"/>
              </a:lnSpc>
              <a:defRPr sz="4800" b="1">
                <a:solidFill>
                  <a:schemeClr val="bg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873761" y="5722913"/>
            <a:ext cx="7396480" cy="734751"/>
          </a:xfrm>
        </p:spPr>
        <p:txBody>
          <a:bodyPr lIns="0" tIns="0" rIns="0" anchor="t" anchorCtr="0">
            <a:normAutofit/>
          </a:bodyPr>
          <a:lstStyle>
            <a:lvl1pPr marL="0" indent="0" algn="ctr">
              <a:lnSpc>
                <a:spcPct val="90000"/>
              </a:lnSpc>
              <a:buNone/>
              <a:defRPr sz="2800">
                <a:solidFill>
                  <a:schemeClr val="bg2">
                    <a:lumMod val="60000"/>
                    <a:lumOff val="40000"/>
                  </a:schemeClr>
                </a:solidFill>
              </a:defRPr>
            </a:lvl1pPr>
            <a:lvl2pPr marL="457178" indent="0" algn="ctr">
              <a:buNone/>
              <a:defRPr>
                <a:solidFill>
                  <a:schemeClr val="tx1">
                    <a:tint val="75000"/>
                  </a:schemeClr>
                </a:solidFill>
              </a:defRPr>
            </a:lvl2pPr>
            <a:lvl3pPr marL="914354"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US" dirty="0"/>
              <a:t>Click to edit Master subtitle style</a:t>
            </a:r>
          </a:p>
        </p:txBody>
      </p:sp>
      <p:pic>
        <p:nvPicPr>
          <p:cNvPr id="6" name="Picture 5">
            <a:extLst>
              <a:ext uri="{FF2B5EF4-FFF2-40B4-BE49-F238E27FC236}">
                <a16:creationId xmlns:a16="http://schemas.microsoft.com/office/drawing/2014/main" id="{FC8827DA-6EA6-CA46-A5EF-E6D9ED060DA8}"/>
              </a:ext>
            </a:extLst>
          </p:cNvPr>
          <p:cNvPicPr>
            <a:picLocks noChangeAspect="1"/>
          </p:cNvPicPr>
          <p:nvPr userDrawn="1"/>
        </p:nvPicPr>
        <p:blipFill>
          <a:blip r:embed="rId2"/>
          <a:stretch>
            <a:fillRect/>
          </a:stretch>
        </p:blipFill>
        <p:spPr>
          <a:xfrm>
            <a:off x="3013607" y="387567"/>
            <a:ext cx="3116786" cy="3008376"/>
          </a:xfrm>
          <a:prstGeom prst="rect">
            <a:avLst/>
          </a:prstGeom>
        </p:spPr>
      </p:pic>
    </p:spTree>
    <p:extLst>
      <p:ext uri="{BB962C8B-B14F-4D97-AF65-F5344CB8AC3E}">
        <p14:creationId xmlns:p14="http://schemas.microsoft.com/office/powerpoint/2010/main" val="1504119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tIns="365760"/>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81770" y="1880316"/>
            <a:ext cx="8580460" cy="4307125"/>
          </a:xfrm>
        </p:spPr>
        <p:txBody>
          <a:bodyPr/>
          <a:lstStyle>
            <a:lvl1pPr marL="347454">
              <a:lnSpc>
                <a:spcPct val="120000"/>
              </a:lnSpc>
              <a:spcBef>
                <a:spcPts val="700"/>
              </a:spcBef>
              <a:spcAft>
                <a:spcPts val="700"/>
              </a:spcAft>
              <a:defRPr/>
            </a:lvl1pPr>
            <a:lvl2pPr>
              <a:lnSpc>
                <a:spcPct val="120000"/>
              </a:lnSpc>
              <a:spcBef>
                <a:spcPts val="700"/>
              </a:spcBef>
              <a:spcAft>
                <a:spcPts val="700"/>
              </a:spcAft>
              <a:defRPr/>
            </a:lvl2pPr>
            <a:lvl3pPr>
              <a:lnSpc>
                <a:spcPct val="120000"/>
              </a:lnSpc>
              <a:spcBef>
                <a:spcPts val="700"/>
              </a:spcBef>
              <a:spcAft>
                <a:spcPts val="700"/>
              </a:spcAft>
              <a:defRPr/>
            </a:lvl3pPr>
            <a:lvl4pPr>
              <a:lnSpc>
                <a:spcPct val="120000"/>
              </a:lnSpc>
              <a:spcBef>
                <a:spcPts val="700"/>
              </a:spcBef>
              <a:spcAft>
                <a:spcPts val="700"/>
              </a:spcAft>
              <a:defRPr/>
            </a:lvl4pPr>
            <a:lvl5pPr>
              <a:lnSpc>
                <a:spcPct val="120000"/>
              </a:lnSpc>
              <a:spcBef>
                <a:spcPts val="700"/>
              </a:spcBef>
              <a:spcAft>
                <a:spcPts val="7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Oval 6"/>
          <p:cNvSpPr>
            <a:spLocks noChangeAspect="1"/>
          </p:cNvSpPr>
          <p:nvPr userDrawn="1"/>
        </p:nvSpPr>
        <p:spPr>
          <a:xfrm>
            <a:off x="7612680" y="79997"/>
            <a:ext cx="1408395" cy="1398615"/>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8" name="Picture 7" descr="nest_logo_v3 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32877" y="199373"/>
            <a:ext cx="1167990" cy="1159859"/>
          </a:xfrm>
          <a:prstGeom prst="rect">
            <a:avLst/>
          </a:prstGeom>
        </p:spPr>
      </p:pic>
    </p:spTree>
    <p:extLst>
      <p:ext uri="{BB962C8B-B14F-4D97-AF65-F5344CB8AC3E}">
        <p14:creationId xmlns:p14="http://schemas.microsoft.com/office/powerpoint/2010/main" val="2536070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tIns="365760"/>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365938" y="1880316"/>
            <a:ext cx="4496292" cy="4307125"/>
          </a:xfrm>
        </p:spPr>
        <p:txBody>
          <a:bodyPr/>
          <a:lstStyle>
            <a:lvl1pPr marL="347454">
              <a:lnSpc>
                <a:spcPct val="120000"/>
              </a:lnSpc>
              <a:spcBef>
                <a:spcPts val="700"/>
              </a:spcBef>
              <a:spcAft>
                <a:spcPts val="700"/>
              </a:spcAft>
              <a:defRPr/>
            </a:lvl1pPr>
            <a:lvl2pPr>
              <a:lnSpc>
                <a:spcPct val="120000"/>
              </a:lnSpc>
              <a:spcBef>
                <a:spcPts val="700"/>
              </a:spcBef>
              <a:spcAft>
                <a:spcPts val="700"/>
              </a:spcAft>
              <a:defRPr/>
            </a:lvl2pPr>
            <a:lvl3pPr>
              <a:lnSpc>
                <a:spcPct val="120000"/>
              </a:lnSpc>
              <a:spcBef>
                <a:spcPts val="700"/>
              </a:spcBef>
              <a:spcAft>
                <a:spcPts val="700"/>
              </a:spcAft>
              <a:defRPr/>
            </a:lvl3pPr>
            <a:lvl4pPr>
              <a:lnSpc>
                <a:spcPct val="120000"/>
              </a:lnSpc>
              <a:spcBef>
                <a:spcPts val="700"/>
              </a:spcBef>
              <a:spcAft>
                <a:spcPts val="700"/>
              </a:spcAft>
              <a:defRPr/>
            </a:lvl4pPr>
            <a:lvl5pPr>
              <a:lnSpc>
                <a:spcPct val="120000"/>
              </a:lnSpc>
              <a:spcBef>
                <a:spcPts val="700"/>
              </a:spcBef>
              <a:spcAft>
                <a:spcPts val="7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Oval 6"/>
          <p:cNvSpPr>
            <a:spLocks noChangeAspect="1"/>
          </p:cNvSpPr>
          <p:nvPr userDrawn="1"/>
        </p:nvSpPr>
        <p:spPr>
          <a:xfrm>
            <a:off x="7612680" y="79997"/>
            <a:ext cx="1408395" cy="1398615"/>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8" name="Picture 7" descr="nest_logo_v3 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32877" y="199373"/>
            <a:ext cx="1167990" cy="1159859"/>
          </a:xfrm>
          <a:prstGeom prst="rect">
            <a:avLst/>
          </a:prstGeom>
        </p:spPr>
      </p:pic>
    </p:spTree>
    <p:extLst>
      <p:ext uri="{BB962C8B-B14F-4D97-AF65-F5344CB8AC3E}">
        <p14:creationId xmlns:p14="http://schemas.microsoft.com/office/powerpoint/2010/main" val="289590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tIns="365760"/>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5" name="Picture Placeholder 4">
            <a:extLst>
              <a:ext uri="{FF2B5EF4-FFF2-40B4-BE49-F238E27FC236}">
                <a16:creationId xmlns:a16="http://schemas.microsoft.com/office/drawing/2014/main" id="{CFF6C33C-BEEC-7F4A-94D0-64DF33BB23EC}"/>
              </a:ext>
            </a:extLst>
          </p:cNvPr>
          <p:cNvSpPr>
            <a:spLocks noGrp="1"/>
          </p:cNvSpPr>
          <p:nvPr>
            <p:ph type="pic" sz="quarter" idx="10"/>
          </p:nvPr>
        </p:nvSpPr>
        <p:spPr>
          <a:xfrm>
            <a:off x="0" y="1600200"/>
            <a:ext cx="3644900" cy="5257800"/>
          </a:xfrm>
        </p:spPr>
        <p:txBody>
          <a:bodyPr/>
          <a:lstStyle/>
          <a:p>
            <a:endParaRPr lang="en-US"/>
          </a:p>
        </p:txBody>
      </p:sp>
      <p:sp>
        <p:nvSpPr>
          <p:cNvPr id="7" name="Text Placeholder 6">
            <a:extLst>
              <a:ext uri="{FF2B5EF4-FFF2-40B4-BE49-F238E27FC236}">
                <a16:creationId xmlns:a16="http://schemas.microsoft.com/office/drawing/2014/main" id="{F101B31C-9D73-8A47-9B4C-667D69FB70B5}"/>
              </a:ext>
            </a:extLst>
          </p:cNvPr>
          <p:cNvSpPr>
            <a:spLocks noGrp="1"/>
          </p:cNvSpPr>
          <p:nvPr>
            <p:ph type="body" sz="quarter" idx="11"/>
          </p:nvPr>
        </p:nvSpPr>
        <p:spPr>
          <a:xfrm>
            <a:off x="3914781" y="1828804"/>
            <a:ext cx="4932363" cy="4340225"/>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a:extLst>
              <a:ext uri="{FF2B5EF4-FFF2-40B4-BE49-F238E27FC236}">
                <a16:creationId xmlns:a16="http://schemas.microsoft.com/office/drawing/2014/main" id="{9B132352-5698-BE42-AA26-526DA42DB741}"/>
              </a:ext>
            </a:extLst>
          </p:cNvPr>
          <p:cNvSpPr>
            <a:spLocks noGrp="1"/>
          </p:cNvSpPr>
          <p:nvPr>
            <p:ph type="body" sz="quarter" idx="12"/>
          </p:nvPr>
        </p:nvSpPr>
        <p:spPr>
          <a:xfrm>
            <a:off x="3914781" y="6284894"/>
            <a:ext cx="4932363" cy="425473"/>
          </a:xfrm>
        </p:spPr>
        <p:txBody>
          <a:bodyPr>
            <a:normAutofit/>
          </a:bodyPr>
          <a:lstStyle>
            <a:lvl1pPr marL="0" indent="0">
              <a:buNone/>
              <a:defRPr sz="1400"/>
            </a:lvl1pPr>
            <a:lvl2pPr marL="519087" indent="0">
              <a:buNone/>
              <a:defRPr/>
            </a:lvl2pPr>
            <a:lvl3pPr marL="914354" indent="0">
              <a:buNone/>
              <a:defRPr/>
            </a:lvl3pPr>
            <a:lvl4pPr marL="1371532" indent="0">
              <a:buNone/>
              <a:defRPr/>
            </a:lvl4pPr>
            <a:lvl5pPr marL="1828709" indent="0">
              <a:buNone/>
              <a:defRPr/>
            </a:lvl5pPr>
          </a:lstStyle>
          <a:p>
            <a:pPr lvl="0"/>
            <a:r>
              <a:rPr lang="en-US" dirty="0"/>
              <a:t>Click to edit Master text styles</a:t>
            </a:r>
          </a:p>
        </p:txBody>
      </p:sp>
    </p:spTree>
    <p:extLst>
      <p:ext uri="{BB962C8B-B14F-4D97-AF65-F5344CB8AC3E}">
        <p14:creationId xmlns:p14="http://schemas.microsoft.com/office/powerpoint/2010/main" val="3244042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abl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FF6C33C-BEEC-7F4A-94D0-64DF33BB23EC}"/>
              </a:ext>
            </a:extLst>
          </p:cNvPr>
          <p:cNvSpPr>
            <a:spLocks noGrp="1"/>
          </p:cNvSpPr>
          <p:nvPr>
            <p:ph type="pic" sz="quarter" idx="10"/>
          </p:nvPr>
        </p:nvSpPr>
        <p:spPr>
          <a:xfrm>
            <a:off x="5499100" y="0"/>
            <a:ext cx="3644900" cy="6858000"/>
          </a:xfrm>
          <a:effectLst/>
        </p:spPr>
        <p:txBody>
          <a:bodyPr/>
          <a:lstStyle/>
          <a:p>
            <a:endParaRPr lang="en-US" dirty="0"/>
          </a:p>
        </p:txBody>
      </p:sp>
      <p:sp>
        <p:nvSpPr>
          <p:cNvPr id="6" name="Text Placeholder 6">
            <a:extLst>
              <a:ext uri="{FF2B5EF4-FFF2-40B4-BE49-F238E27FC236}">
                <a16:creationId xmlns:a16="http://schemas.microsoft.com/office/drawing/2014/main" id="{BA24F5D2-DBCE-ED46-99C6-ABF2FAD54149}"/>
              </a:ext>
            </a:extLst>
          </p:cNvPr>
          <p:cNvSpPr>
            <a:spLocks noGrp="1"/>
          </p:cNvSpPr>
          <p:nvPr>
            <p:ph type="body" sz="quarter" idx="11"/>
          </p:nvPr>
        </p:nvSpPr>
        <p:spPr>
          <a:xfrm>
            <a:off x="838200" y="1485900"/>
            <a:ext cx="4025900" cy="4683125"/>
          </a:xfrm>
        </p:spPr>
        <p:txBody>
          <a:bodyPr/>
          <a:lstStyle>
            <a:lvl1pPr marL="0" indent="0">
              <a:lnSpc>
                <a:spcPct val="120000"/>
              </a:lnSpc>
              <a:buNone/>
              <a:defRPr>
                <a:solidFill>
                  <a:srgbClr val="167EA9"/>
                </a:solidFill>
              </a:defRPr>
            </a:lvl1pPr>
            <a:lvl2pPr marL="519087" indent="0">
              <a:lnSpc>
                <a:spcPct val="120000"/>
              </a:lnSpc>
              <a:buNone/>
              <a:defRPr/>
            </a:lvl2pPr>
            <a:lvl3pPr marL="914354" indent="0">
              <a:lnSpc>
                <a:spcPct val="120000"/>
              </a:lnSpc>
              <a:buNone/>
              <a:defRPr/>
            </a:lvl3pPr>
            <a:lvl4pPr marL="1371532" indent="0">
              <a:lnSpc>
                <a:spcPct val="120000"/>
              </a:lnSpc>
              <a:buNone/>
              <a:defRPr/>
            </a:lvl4pPr>
            <a:lvl5pPr marL="1828709" indent="0">
              <a:lnSpc>
                <a:spcPct val="120000"/>
              </a:lnSpc>
              <a:buNone/>
              <a:defRPr/>
            </a:lvl5pPr>
          </a:lstStyle>
          <a:p>
            <a:pPr lvl="0"/>
            <a:r>
              <a:rPr lang="en-US" dirty="0"/>
              <a:t>Click to edit Master text styles</a:t>
            </a:r>
          </a:p>
        </p:txBody>
      </p:sp>
      <p:sp>
        <p:nvSpPr>
          <p:cNvPr id="3" name="Rectangle 2">
            <a:extLst>
              <a:ext uri="{FF2B5EF4-FFF2-40B4-BE49-F238E27FC236}">
                <a16:creationId xmlns:a16="http://schemas.microsoft.com/office/drawing/2014/main" id="{FCDA0B2E-CB18-FB41-9F97-C81DA5D09858}"/>
              </a:ext>
            </a:extLst>
          </p:cNvPr>
          <p:cNvSpPr/>
          <p:nvPr userDrawn="1"/>
        </p:nvSpPr>
        <p:spPr>
          <a:xfrm>
            <a:off x="0" y="0"/>
            <a:ext cx="5499100" cy="6858000"/>
          </a:xfrm>
          <a:prstGeom prst="rect">
            <a:avLst/>
          </a:prstGeom>
          <a:solidFill>
            <a:srgbClr val="B7D9E8"/>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199669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39DE66-1D15-264E-9D45-1DCDDE20FEB3}"/>
              </a:ext>
            </a:extLst>
          </p:cNvPr>
          <p:cNvPicPr>
            <a:picLocks noChangeAspect="1"/>
          </p:cNvPicPr>
          <p:nvPr userDrawn="1"/>
        </p:nvPicPr>
        <p:blipFill>
          <a:blip r:embed="rId2"/>
          <a:stretch>
            <a:fillRect/>
          </a:stretch>
        </p:blipFill>
        <p:spPr>
          <a:xfrm>
            <a:off x="-140208" y="-105156"/>
            <a:ext cx="9424416" cy="7068312"/>
          </a:xfrm>
          <a:prstGeom prst="rect">
            <a:avLst/>
          </a:prstGeom>
        </p:spPr>
      </p:pic>
      <p:sp>
        <p:nvSpPr>
          <p:cNvPr id="6" name="Title 1">
            <a:extLst>
              <a:ext uri="{FF2B5EF4-FFF2-40B4-BE49-F238E27FC236}">
                <a16:creationId xmlns:a16="http://schemas.microsoft.com/office/drawing/2014/main" id="{45555E4C-C383-104F-9DB3-42D0754F93B6}"/>
              </a:ext>
            </a:extLst>
          </p:cNvPr>
          <p:cNvSpPr>
            <a:spLocks noGrp="1"/>
          </p:cNvSpPr>
          <p:nvPr>
            <p:ph type="title" hasCustomPrompt="1"/>
          </p:nvPr>
        </p:nvSpPr>
        <p:spPr>
          <a:xfrm>
            <a:off x="800100" y="3548251"/>
            <a:ext cx="7543800" cy="1323890"/>
          </a:xfrm>
          <a:noFill/>
        </p:spPr>
        <p:txBody>
          <a:bodyPr lIns="457200" tIns="0" rIns="457200" anchor="ctr" anchorCtr="0"/>
          <a:lstStyle>
            <a:lvl1pPr algn="ctr">
              <a:defRPr sz="3500" b="1" cap="none">
                <a:solidFill>
                  <a:schemeClr val="accent4"/>
                </a:solidFill>
                <a:latin typeface="Arial" panose="020B0604020202020204" pitchFamily="34" charset="0"/>
                <a:cs typeface="Arial" panose="020B0604020202020204" pitchFamily="34" charset="0"/>
              </a:defRPr>
            </a:lvl1pPr>
          </a:lstStyle>
          <a:p>
            <a:r>
              <a:rPr lang="en-US" dirty="0"/>
              <a:t>Click To Edit Master </a:t>
            </a:r>
            <a:br>
              <a:rPr lang="en-US" dirty="0"/>
            </a:br>
            <a:r>
              <a:rPr lang="en-US" dirty="0"/>
              <a:t>Title Style</a:t>
            </a:r>
          </a:p>
        </p:txBody>
      </p:sp>
      <p:sp>
        <p:nvSpPr>
          <p:cNvPr id="7" name="Text Placeholder 6">
            <a:extLst>
              <a:ext uri="{FF2B5EF4-FFF2-40B4-BE49-F238E27FC236}">
                <a16:creationId xmlns:a16="http://schemas.microsoft.com/office/drawing/2014/main" id="{AF493AE0-F0A1-2A4E-8FAA-8A88229BE30A}"/>
              </a:ext>
            </a:extLst>
          </p:cNvPr>
          <p:cNvSpPr>
            <a:spLocks noGrp="1"/>
          </p:cNvSpPr>
          <p:nvPr>
            <p:ph type="body" sz="quarter" idx="11"/>
          </p:nvPr>
        </p:nvSpPr>
        <p:spPr>
          <a:xfrm>
            <a:off x="800100" y="4872141"/>
            <a:ext cx="7543800" cy="1874099"/>
          </a:xfrm>
        </p:spPr>
        <p:txBody>
          <a:bodyPr>
            <a:normAutofit/>
          </a:bodyPr>
          <a:lstStyle>
            <a:lvl1pPr marL="0" indent="0">
              <a:lnSpc>
                <a:spcPct val="100000"/>
              </a:lnSpc>
              <a:buNone/>
              <a:defRPr sz="2200"/>
            </a:lvl1pPr>
            <a:lvl2pPr marL="519113" indent="0">
              <a:lnSpc>
                <a:spcPct val="120000"/>
              </a:lnSpc>
              <a:buNone/>
              <a:defRPr/>
            </a:lvl2pPr>
            <a:lvl3pPr marL="914400" indent="0">
              <a:lnSpc>
                <a:spcPct val="120000"/>
              </a:lnSpc>
              <a:buNone/>
              <a:defRPr/>
            </a:lvl3pPr>
            <a:lvl4pPr marL="1371600" indent="0">
              <a:lnSpc>
                <a:spcPct val="120000"/>
              </a:lnSpc>
              <a:buNone/>
              <a:defRPr/>
            </a:lvl4pPr>
            <a:lvl5pPr marL="1828800" indent="0">
              <a:lnSpc>
                <a:spcPct val="120000"/>
              </a:lnSpc>
              <a:buNone/>
              <a:defRPr/>
            </a:lvl5pPr>
          </a:lstStyle>
          <a:p>
            <a:pPr lvl="0"/>
            <a:r>
              <a:rPr lang="en-US" dirty="0"/>
              <a:t>Click to edit Master text styles</a:t>
            </a:r>
          </a:p>
        </p:txBody>
      </p:sp>
    </p:spTree>
    <p:extLst>
      <p:ext uri="{BB962C8B-B14F-4D97-AF65-F5344CB8AC3E}">
        <p14:creationId xmlns:p14="http://schemas.microsoft.com/office/powerpoint/2010/main" val="4081428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tIns="365760"/>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449112" y="1879601"/>
            <a:ext cx="4031448" cy="4525963"/>
          </a:xfrm>
        </p:spPr>
        <p:txBody>
          <a:bodyPr/>
          <a:lstStyle>
            <a:lvl1pPr marL="346058" indent="-346058">
              <a:defRPr sz="2800"/>
            </a:lvl1pPr>
            <a:lvl2pPr marL="804823" indent="-285737">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57424" y="1879601"/>
            <a:ext cx="4031448" cy="4525963"/>
          </a:xfrm>
        </p:spPr>
        <p:txBody>
          <a:bodyPr/>
          <a:lstStyle>
            <a:lvl1pPr marL="346058" indent="-346058">
              <a:defRPr sz="2800"/>
            </a:lvl1pPr>
            <a:lvl2pPr marL="804823" indent="-285737">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Oval 7"/>
          <p:cNvSpPr>
            <a:spLocks noChangeAspect="1"/>
          </p:cNvSpPr>
          <p:nvPr userDrawn="1"/>
        </p:nvSpPr>
        <p:spPr>
          <a:xfrm>
            <a:off x="7574044" y="78745"/>
            <a:ext cx="1408395" cy="1398615"/>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9" name="Picture 8" descr="nest_logo_v3 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4240" y="198121"/>
            <a:ext cx="1167990" cy="1159859"/>
          </a:xfrm>
          <a:prstGeom prst="rect">
            <a:avLst/>
          </a:prstGeom>
        </p:spPr>
      </p:pic>
    </p:spTree>
    <p:extLst>
      <p:ext uri="{BB962C8B-B14F-4D97-AF65-F5344CB8AC3E}">
        <p14:creationId xmlns:p14="http://schemas.microsoft.com/office/powerpoint/2010/main" val="2754634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688C4BD-3427-BF49-9CD5-6A7BB879AF07}"/>
              </a:ext>
            </a:extLst>
          </p:cNvPr>
          <p:cNvSpPr/>
          <p:nvPr userDrawn="1"/>
        </p:nvSpPr>
        <p:spPr>
          <a:xfrm>
            <a:off x="0" y="4"/>
            <a:ext cx="9144000" cy="6893649"/>
          </a:xfrm>
          <a:prstGeom prst="rect">
            <a:avLst/>
          </a:prstGeom>
          <a:solidFill>
            <a:schemeClr val="tx1">
              <a:lumMod val="75000"/>
              <a:lumOff val="2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tIns="365760"/>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402748" y="1736514"/>
            <a:ext cx="4013200" cy="762849"/>
          </a:xfrm>
          <a:solidFill>
            <a:schemeClr val="accent1"/>
          </a:solidFill>
        </p:spPr>
        <p:txBody>
          <a:bodyPr lIns="0" tIns="0" rIns="0" bIns="0" anchor="ctr" anchorCtr="0">
            <a:noAutofit/>
          </a:bodyPr>
          <a:lstStyle>
            <a:lvl1pPr marL="0" indent="0" algn="ctr">
              <a:buNone/>
              <a:defRPr sz="2200" b="0">
                <a:solidFill>
                  <a:schemeClr val="tx2"/>
                </a:solidFill>
                <a:latin typeface="Arial" panose="020B0604020202020204" pitchFamily="34" charset="0"/>
                <a:cs typeface="Arial" panose="020B06040202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02748" y="2590804"/>
            <a:ext cx="4013200" cy="3657601"/>
          </a:xfrm>
        </p:spPr>
        <p:txBody>
          <a:bodyPr/>
          <a:lstStyle>
            <a:lvl1pPr marL="284149" indent="-284149">
              <a:buClr>
                <a:schemeClr val="bg1"/>
              </a:buClr>
              <a:defRPr sz="2400">
                <a:solidFill>
                  <a:schemeClr val="bg1"/>
                </a:solidFill>
              </a:defRPr>
            </a:lvl1pPr>
            <a:lvl2pPr marL="630207" indent="-233351">
              <a:buClr>
                <a:schemeClr val="bg1"/>
              </a:buClr>
              <a:defRPr sz="2000">
                <a:solidFill>
                  <a:schemeClr val="bg1"/>
                </a:solidFill>
              </a:defRPr>
            </a:lvl2pPr>
            <a:lvl3pPr marL="979440" indent="-228589" defTabSz="517499">
              <a:buClr>
                <a:schemeClr val="bg1"/>
              </a:buClr>
              <a:defRPr sz="1800">
                <a:solidFill>
                  <a:schemeClr val="bg1"/>
                </a:solidFill>
              </a:defRPr>
            </a:lvl3pPr>
            <a:lvl4pPr marL="1306449" indent="-228589">
              <a:buClr>
                <a:schemeClr val="bg1"/>
              </a:buClr>
              <a:defRPr sz="1600">
                <a:solidFill>
                  <a:schemeClr val="bg1"/>
                </a:solidFill>
              </a:defRPr>
            </a:lvl4pPr>
            <a:lvl5pPr marL="1600120" indent="-228589">
              <a:buClr>
                <a:schemeClr val="bg1"/>
              </a:buCl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22823" y="1736514"/>
            <a:ext cx="4014777" cy="762849"/>
          </a:xfrm>
          <a:solidFill>
            <a:schemeClr val="accent1"/>
          </a:solidFill>
        </p:spPr>
        <p:txBody>
          <a:bodyPr lIns="0" tIns="0" rIns="0" bIns="0" anchor="ctr" anchorCtr="0">
            <a:noAutofit/>
          </a:bodyPr>
          <a:lstStyle>
            <a:lvl1pPr marL="0" indent="0" algn="ctr">
              <a:buNone/>
              <a:defRPr sz="2200" b="0">
                <a:solidFill>
                  <a:schemeClr val="tx2"/>
                </a:solidFill>
                <a:latin typeface="Arial" panose="020B0604020202020204" pitchFamily="34" charset="0"/>
                <a:cs typeface="Arial" panose="020B06040202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722823" y="2590804"/>
            <a:ext cx="4014777" cy="3657601"/>
          </a:xfrm>
        </p:spPr>
        <p:txBody>
          <a:bodyPr vert="horz" lIns="91440" tIns="45720" rIns="91440" bIns="45720" rtlCol="0">
            <a:normAutofit/>
          </a:bodyPr>
          <a:lstStyle>
            <a:lvl1pPr marL="284149" indent="-284149">
              <a:buClr>
                <a:schemeClr val="bg1"/>
              </a:buClr>
              <a:defRPr lang="en-US" sz="2400" dirty="0" smtClean="0">
                <a:solidFill>
                  <a:schemeClr val="bg1"/>
                </a:solidFill>
              </a:defRPr>
            </a:lvl1pPr>
            <a:lvl2pPr>
              <a:buClr>
                <a:schemeClr val="bg1"/>
              </a:buClr>
              <a:defRPr lang="en-US" sz="2000" dirty="0" smtClean="0">
                <a:solidFill>
                  <a:schemeClr val="bg1"/>
                </a:solidFill>
              </a:defRPr>
            </a:lvl2pPr>
            <a:lvl3pPr>
              <a:buClr>
                <a:schemeClr val="bg1"/>
              </a:buClr>
              <a:defRPr lang="en-US" sz="1800" dirty="0" smtClean="0">
                <a:solidFill>
                  <a:schemeClr val="bg1"/>
                </a:solidFill>
              </a:defRPr>
            </a:lvl3pPr>
            <a:lvl4pPr>
              <a:buClr>
                <a:schemeClr val="bg1"/>
              </a:buClr>
              <a:defRPr lang="en-US" sz="1600" dirty="0" smtClean="0">
                <a:solidFill>
                  <a:schemeClr val="bg1"/>
                </a:solidFill>
              </a:defRPr>
            </a:lvl4pPr>
            <a:lvl5pPr>
              <a:buClr>
                <a:schemeClr val="bg1"/>
              </a:buClr>
              <a:defRPr lang="en-US" sz="1600" dirty="0">
                <a:solidFill>
                  <a:schemeClr val="bg1"/>
                </a:solidFill>
              </a:defRPr>
            </a:lvl5pPr>
          </a:lstStyle>
          <a:p>
            <a:pPr marL="233351" lvl="0" indent="-233351"/>
            <a:r>
              <a:rPr lang="en-US" dirty="0"/>
              <a:t>Click to edit Master text styles</a:t>
            </a:r>
          </a:p>
          <a:p>
            <a:pPr marL="630207" lvl="1" indent="-233351"/>
            <a:r>
              <a:rPr lang="en-US" dirty="0"/>
              <a:t>Second level</a:t>
            </a:r>
          </a:p>
          <a:p>
            <a:pPr marL="979440" lvl="2" defTabSz="517499"/>
            <a:r>
              <a:rPr lang="en-US" dirty="0"/>
              <a:t>Third level</a:t>
            </a:r>
          </a:p>
          <a:p>
            <a:pPr marL="1306449" lvl="3"/>
            <a:r>
              <a:rPr lang="en-US" dirty="0"/>
              <a:t>Fourth level</a:t>
            </a:r>
          </a:p>
          <a:p>
            <a:pPr marL="1600120" lvl="4"/>
            <a:r>
              <a:rPr lang="en-US" dirty="0"/>
              <a:t>Fifth level</a:t>
            </a:r>
          </a:p>
        </p:txBody>
      </p:sp>
    </p:spTree>
    <p:extLst>
      <p:ext uri="{BB962C8B-B14F-4D97-AF65-F5344CB8AC3E}">
        <p14:creationId xmlns:p14="http://schemas.microsoft.com/office/powerpoint/2010/main" val="1807952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tIns="365760"/>
          <a:lstStyle>
            <a:lvl1pPr>
              <a:defRPr>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480218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tIns="365760"/>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6" name="Chart Placeholder 5"/>
          <p:cNvSpPr>
            <a:spLocks noGrp="1"/>
          </p:cNvSpPr>
          <p:nvPr>
            <p:ph type="chart" sz="quarter" idx="13"/>
          </p:nvPr>
        </p:nvSpPr>
        <p:spPr>
          <a:xfrm>
            <a:off x="589280" y="1878965"/>
            <a:ext cx="7965440" cy="4044315"/>
          </a:xfrm>
        </p:spPr>
        <p:txBody>
          <a:bodyPr/>
          <a:lstStyle/>
          <a:p>
            <a:endParaRPr lang="en-US" dirty="0"/>
          </a:p>
        </p:txBody>
      </p:sp>
    </p:spTree>
    <p:extLst>
      <p:ext uri="{BB962C8B-B14F-4D97-AF65-F5344CB8AC3E}">
        <p14:creationId xmlns:p14="http://schemas.microsoft.com/office/powerpoint/2010/main" val="2853678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872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A8E4529-7B57-7043-8977-E0E912288F7F}"/>
              </a:ext>
            </a:extLst>
          </p:cNvPr>
          <p:cNvSpPr>
            <a:spLocks noGrp="1"/>
          </p:cNvSpPr>
          <p:nvPr>
            <p:ph type="pic" sz="quarter" idx="10"/>
          </p:nvPr>
        </p:nvSpPr>
        <p:spPr>
          <a:xfrm>
            <a:off x="0" y="0"/>
            <a:ext cx="9144000" cy="6858000"/>
          </a:xfrm>
        </p:spPr>
        <p:txBody>
          <a:bodyPr/>
          <a:lstStyle/>
          <a:p>
            <a:endParaRPr lang="en-US"/>
          </a:p>
        </p:txBody>
      </p:sp>
    </p:spTree>
    <p:extLst>
      <p:ext uri="{BB962C8B-B14F-4D97-AF65-F5344CB8AC3E}">
        <p14:creationId xmlns:p14="http://schemas.microsoft.com/office/powerpoint/2010/main" val="3358525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90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p:cNvSpPr/>
          <p:nvPr userDrawn="1"/>
        </p:nvSpPr>
        <p:spPr>
          <a:xfrm>
            <a:off x="4572000" y="-132522"/>
            <a:ext cx="4572000" cy="6990522"/>
          </a:xfrm>
          <a:prstGeom prst="rect">
            <a:avLst/>
          </a:prstGeom>
          <a:solidFill>
            <a:srgbClr val="564F95"/>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 name="Title 1">
            <a:extLst>
              <a:ext uri="{FF2B5EF4-FFF2-40B4-BE49-F238E27FC236}">
                <a16:creationId xmlns:a16="http://schemas.microsoft.com/office/drawing/2014/main" id="{D77DD3CE-8853-7C4B-9513-5739C8CE4B16}"/>
              </a:ext>
            </a:extLst>
          </p:cNvPr>
          <p:cNvSpPr>
            <a:spLocks noGrp="1"/>
          </p:cNvSpPr>
          <p:nvPr>
            <p:ph type="title"/>
          </p:nvPr>
        </p:nvSpPr>
        <p:spPr>
          <a:xfrm>
            <a:off x="0" y="0"/>
            <a:ext cx="9144000" cy="1600200"/>
          </a:xfrm>
        </p:spPr>
        <p:txBody>
          <a:bodyPr tIns="365760"/>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4" name="Content Placeholder 2">
            <a:extLst>
              <a:ext uri="{FF2B5EF4-FFF2-40B4-BE49-F238E27FC236}">
                <a16:creationId xmlns:a16="http://schemas.microsoft.com/office/drawing/2014/main" id="{0B922F7F-CE07-4E4E-8A3B-3183822E4B33}"/>
              </a:ext>
            </a:extLst>
          </p:cNvPr>
          <p:cNvSpPr>
            <a:spLocks noGrp="1"/>
          </p:cNvSpPr>
          <p:nvPr>
            <p:ph sz="half" idx="1"/>
          </p:nvPr>
        </p:nvSpPr>
        <p:spPr>
          <a:xfrm>
            <a:off x="296712" y="1879601"/>
            <a:ext cx="4031448" cy="4525963"/>
          </a:xfrm>
        </p:spPr>
        <p:txBody>
          <a:bodyPr/>
          <a:lstStyle>
            <a:lvl1pPr marL="346058" indent="-346058">
              <a:defRPr sz="2800"/>
            </a:lvl1pPr>
            <a:lvl2pPr marL="804823" indent="-285737">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62885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Rectangle 6"/>
          <p:cNvSpPr/>
          <p:nvPr userDrawn="1"/>
        </p:nvSpPr>
        <p:spPr>
          <a:xfrm>
            <a:off x="-12699" y="-119270"/>
            <a:ext cx="4572000" cy="6977270"/>
          </a:xfrm>
          <a:prstGeom prst="rect">
            <a:avLst/>
          </a:prstGeom>
          <a:solidFill>
            <a:srgbClr val="564F95"/>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Title 1">
            <a:extLst>
              <a:ext uri="{FF2B5EF4-FFF2-40B4-BE49-F238E27FC236}">
                <a16:creationId xmlns:a16="http://schemas.microsoft.com/office/drawing/2014/main" id="{F04F8D92-4324-6B48-B672-770DC97E791B}"/>
              </a:ext>
            </a:extLst>
          </p:cNvPr>
          <p:cNvSpPr>
            <a:spLocks noGrp="1"/>
          </p:cNvSpPr>
          <p:nvPr>
            <p:ph type="title"/>
          </p:nvPr>
        </p:nvSpPr>
        <p:spPr>
          <a:xfrm>
            <a:off x="0" y="0"/>
            <a:ext cx="9144000" cy="1600200"/>
          </a:xfrm>
        </p:spPr>
        <p:txBody>
          <a:bodyPr tIns="365760"/>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4" name="Content Placeholder 3">
            <a:extLst>
              <a:ext uri="{FF2B5EF4-FFF2-40B4-BE49-F238E27FC236}">
                <a16:creationId xmlns:a16="http://schemas.microsoft.com/office/drawing/2014/main" id="{58D98E83-25E6-CE4C-9713-264B64FB6406}"/>
              </a:ext>
            </a:extLst>
          </p:cNvPr>
          <p:cNvSpPr>
            <a:spLocks noGrp="1"/>
          </p:cNvSpPr>
          <p:nvPr>
            <p:ph sz="half" idx="2"/>
          </p:nvPr>
        </p:nvSpPr>
        <p:spPr>
          <a:xfrm>
            <a:off x="4822524" y="1879601"/>
            <a:ext cx="4031448" cy="4525963"/>
          </a:xfrm>
        </p:spPr>
        <p:txBody>
          <a:bodyPr/>
          <a:lstStyle>
            <a:lvl1pPr marL="346058" indent="-346058">
              <a:defRPr sz="2800"/>
            </a:lvl1pPr>
            <a:lvl2pPr marL="804823" indent="-285737">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26738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600200"/>
          </a:xfrm>
          <a:prstGeom prst="rect">
            <a:avLst/>
          </a:prstGeom>
          <a:solidFill>
            <a:schemeClr val="accent4"/>
          </a:solidFill>
        </p:spPr>
        <p:txBody>
          <a:bodyPr vert="horz" lIns="457200" tIns="274320" rIns="365760" bIns="365760" rtlCol="0" anchor="ctr">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63644" y="1841682"/>
            <a:ext cx="8216723" cy="434576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6783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9" r:id="rId4"/>
    <p:sldLayoutId id="2147483664" r:id="rId5"/>
    <p:sldLayoutId id="2147483651" r:id="rId6"/>
    <p:sldLayoutId id="2147483652" r:id="rId7"/>
    <p:sldLayoutId id="2147483653" r:id="rId8"/>
    <p:sldLayoutId id="2147483654" r:id="rId9"/>
    <p:sldLayoutId id="2147483658" r:id="rId10"/>
    <p:sldLayoutId id="2147483655" r:id="rId11"/>
    <p:sldLayoutId id="2147483657" r:id="rId12"/>
    <p:sldLayoutId id="2147483660" r:id="rId13"/>
    <p:sldLayoutId id="2147483661" r:id="rId14"/>
    <p:sldLayoutId id="2147483663"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178" rtl="0" eaLnBrk="1" latinLnBrk="0" hangingPunct="1">
        <a:lnSpc>
          <a:spcPct val="90000"/>
        </a:lnSpc>
        <a:spcBef>
          <a:spcPct val="0"/>
        </a:spcBef>
        <a:buNone/>
        <a:defRPr sz="4000" kern="1200">
          <a:solidFill>
            <a:schemeClr val="bg2"/>
          </a:solidFill>
          <a:latin typeface="Arial" panose="020B0604020202020204" pitchFamily="34" charset="0"/>
          <a:ea typeface="+mj-ea"/>
          <a:cs typeface="Arial" panose="020B0604020202020204" pitchFamily="34" charset="0"/>
        </a:defRPr>
      </a:lvl1pPr>
    </p:titleStyle>
    <p:bodyStyle>
      <a:lvl1pPr marL="342882" indent="-342882" algn="l" defTabSz="457178" rtl="0" eaLnBrk="1" latinLnBrk="0" hangingPunct="1">
        <a:lnSpc>
          <a:spcPct val="90000"/>
        </a:lnSpc>
        <a:spcBef>
          <a:spcPts val="1200"/>
        </a:spcBef>
        <a:buClr>
          <a:schemeClr val="accent4"/>
        </a:buClr>
        <a:buFont typeface="Lucida Grande"/>
        <a:buChar char="●"/>
        <a:defRPr sz="3200" kern="1200">
          <a:solidFill>
            <a:srgbClr val="5E5E5E"/>
          </a:solidFill>
          <a:latin typeface="Arial" panose="020B0604020202020204" pitchFamily="34" charset="0"/>
          <a:ea typeface="+mn-ea"/>
          <a:cs typeface="Arial" panose="020B0604020202020204" pitchFamily="34" charset="0"/>
        </a:defRPr>
      </a:lvl1pPr>
      <a:lvl2pPr marL="804823" indent="-285737" algn="l" defTabSz="457178" rtl="0" eaLnBrk="1" latinLnBrk="0" hangingPunct="1">
        <a:lnSpc>
          <a:spcPct val="90000"/>
        </a:lnSpc>
        <a:spcBef>
          <a:spcPts val="600"/>
        </a:spcBef>
        <a:buClr>
          <a:schemeClr val="accent4"/>
        </a:buClr>
        <a:buFont typeface="Arial"/>
        <a:buChar char="–"/>
        <a:defRPr sz="2800" kern="1200">
          <a:solidFill>
            <a:srgbClr val="5E5E5E"/>
          </a:solidFill>
          <a:latin typeface="Arial" panose="020B0604020202020204" pitchFamily="34" charset="0"/>
          <a:ea typeface="+mn-ea"/>
          <a:cs typeface="Arial" panose="020B0604020202020204" pitchFamily="34" charset="0"/>
        </a:defRPr>
      </a:lvl2pPr>
      <a:lvl3pPr marL="1142942" indent="-228589" algn="l" defTabSz="457178" rtl="0" eaLnBrk="1" latinLnBrk="0" hangingPunct="1">
        <a:lnSpc>
          <a:spcPct val="90000"/>
        </a:lnSpc>
        <a:spcBef>
          <a:spcPts val="600"/>
        </a:spcBef>
        <a:buClr>
          <a:schemeClr val="accent4"/>
        </a:buClr>
        <a:buFont typeface="Arial"/>
        <a:buChar char="•"/>
        <a:defRPr sz="2400" kern="1200">
          <a:solidFill>
            <a:srgbClr val="5E5E5E"/>
          </a:solidFill>
          <a:latin typeface="Arial" panose="020B0604020202020204" pitchFamily="34" charset="0"/>
          <a:ea typeface="+mn-ea"/>
          <a:cs typeface="Arial" panose="020B0604020202020204" pitchFamily="34" charset="0"/>
        </a:defRPr>
      </a:lvl3pPr>
      <a:lvl4pPr marL="1600120" indent="-228589" algn="l" defTabSz="457178" rtl="0" eaLnBrk="1" latinLnBrk="0" hangingPunct="1">
        <a:lnSpc>
          <a:spcPct val="90000"/>
        </a:lnSpc>
        <a:spcBef>
          <a:spcPts val="600"/>
        </a:spcBef>
        <a:buClr>
          <a:schemeClr val="accent4"/>
        </a:buClr>
        <a:buFont typeface="Arial"/>
        <a:buChar char="–"/>
        <a:defRPr sz="2000" kern="1200">
          <a:solidFill>
            <a:srgbClr val="5E5E5E"/>
          </a:solidFill>
          <a:latin typeface="Arial" panose="020B0604020202020204" pitchFamily="34" charset="0"/>
          <a:ea typeface="+mn-ea"/>
          <a:cs typeface="Arial" panose="020B0604020202020204" pitchFamily="34" charset="0"/>
        </a:defRPr>
      </a:lvl4pPr>
      <a:lvl5pPr marL="2057298" indent="-228589" algn="l" defTabSz="457178" rtl="0" eaLnBrk="1" latinLnBrk="0" hangingPunct="1">
        <a:lnSpc>
          <a:spcPct val="90000"/>
        </a:lnSpc>
        <a:spcBef>
          <a:spcPts val="600"/>
        </a:spcBef>
        <a:buClr>
          <a:schemeClr val="accent4"/>
        </a:buClr>
        <a:buFont typeface="Arial"/>
        <a:buChar char="»"/>
        <a:defRPr sz="2000" kern="1200">
          <a:solidFill>
            <a:srgbClr val="5E5E5E"/>
          </a:solidFill>
          <a:latin typeface="Arial" panose="020B0604020202020204" pitchFamily="34" charset="0"/>
          <a:ea typeface="+mn-ea"/>
          <a:cs typeface="Arial" panose="020B0604020202020204" pitchFamily="34" charset="0"/>
        </a:defRPr>
      </a:lvl5pPr>
      <a:lvl6pPr marL="2514474" indent="-228589" algn="l" defTabSz="457178" rtl="0" eaLnBrk="1" latinLnBrk="0" hangingPunct="1">
        <a:spcBef>
          <a:spcPct val="20000"/>
        </a:spcBef>
        <a:buFont typeface="Arial"/>
        <a:buChar char="•"/>
        <a:defRPr sz="2000" kern="1200">
          <a:solidFill>
            <a:schemeClr val="tx1"/>
          </a:solidFill>
          <a:latin typeface="+mn-lt"/>
          <a:ea typeface="+mn-ea"/>
          <a:cs typeface="+mn-cs"/>
        </a:defRPr>
      </a:lvl6pPr>
      <a:lvl7pPr marL="2971652" indent="-228589" algn="l" defTabSz="457178"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8"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8" rtl="0" eaLnBrk="1" latinLnBrk="0" hangingPunct="1">
        <a:defRPr sz="1800" kern="1200">
          <a:solidFill>
            <a:schemeClr val="tx1"/>
          </a:solidFill>
          <a:latin typeface="+mn-lt"/>
          <a:ea typeface="+mn-ea"/>
          <a:cs typeface="+mn-cs"/>
        </a:defRPr>
      </a:lvl1pPr>
      <a:lvl2pPr marL="457178" algn="l" defTabSz="457178" rtl="0" eaLnBrk="1" latinLnBrk="0" hangingPunct="1">
        <a:defRPr sz="1800" kern="1200">
          <a:solidFill>
            <a:schemeClr val="tx1"/>
          </a:solidFill>
          <a:latin typeface="+mn-lt"/>
          <a:ea typeface="+mn-ea"/>
          <a:cs typeface="+mn-cs"/>
        </a:defRPr>
      </a:lvl2pPr>
      <a:lvl3pPr marL="914354" algn="l" defTabSz="457178" rtl="0" eaLnBrk="1" latinLnBrk="0" hangingPunct="1">
        <a:defRPr sz="1800" kern="1200">
          <a:solidFill>
            <a:schemeClr val="tx1"/>
          </a:solidFill>
          <a:latin typeface="+mn-lt"/>
          <a:ea typeface="+mn-ea"/>
          <a:cs typeface="+mn-cs"/>
        </a:defRPr>
      </a:lvl3pPr>
      <a:lvl4pPr marL="1371532" algn="l" defTabSz="457178" rtl="0" eaLnBrk="1" latinLnBrk="0" hangingPunct="1">
        <a:defRPr sz="1800" kern="1200">
          <a:solidFill>
            <a:schemeClr val="tx1"/>
          </a:solidFill>
          <a:latin typeface="+mn-lt"/>
          <a:ea typeface="+mn-ea"/>
          <a:cs typeface="+mn-cs"/>
        </a:defRPr>
      </a:lvl4pPr>
      <a:lvl5pPr marL="1828709" algn="l" defTabSz="457178" rtl="0" eaLnBrk="1" latinLnBrk="0" hangingPunct="1">
        <a:defRPr sz="1800" kern="1200">
          <a:solidFill>
            <a:schemeClr val="tx1"/>
          </a:solidFill>
          <a:latin typeface="+mn-lt"/>
          <a:ea typeface="+mn-ea"/>
          <a:cs typeface="+mn-cs"/>
        </a:defRPr>
      </a:lvl5pPr>
      <a:lvl6pPr marL="2285886" algn="l" defTabSz="457178" rtl="0" eaLnBrk="1" latinLnBrk="0" hangingPunct="1">
        <a:defRPr sz="1800" kern="1200">
          <a:solidFill>
            <a:schemeClr val="tx1"/>
          </a:solidFill>
          <a:latin typeface="+mn-lt"/>
          <a:ea typeface="+mn-ea"/>
          <a:cs typeface="+mn-cs"/>
        </a:defRPr>
      </a:lvl6pPr>
      <a:lvl7pPr marL="2743062" algn="l" defTabSz="457178" rtl="0" eaLnBrk="1" latinLnBrk="0" hangingPunct="1">
        <a:defRPr sz="1800" kern="1200">
          <a:solidFill>
            <a:schemeClr val="tx1"/>
          </a:solidFill>
          <a:latin typeface="+mn-lt"/>
          <a:ea typeface="+mn-ea"/>
          <a:cs typeface="+mn-cs"/>
        </a:defRPr>
      </a:lvl7pPr>
      <a:lvl8pPr marL="3200240" algn="l" defTabSz="457178" rtl="0" eaLnBrk="1" latinLnBrk="0" hangingPunct="1">
        <a:defRPr sz="1800" kern="1200">
          <a:solidFill>
            <a:schemeClr val="tx1"/>
          </a:solidFill>
          <a:latin typeface="+mn-lt"/>
          <a:ea typeface="+mn-ea"/>
          <a:cs typeface="+mn-cs"/>
        </a:defRPr>
      </a:lvl8pPr>
      <a:lvl9pPr marL="3657418" algn="l" defTabSz="4571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17.emf"/><Relationship Id="rId4" Type="http://schemas.openxmlformats.org/officeDocument/2006/relationships/image" Target="../media/image16.emf"/></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152" y="3888899"/>
            <a:ext cx="9234152" cy="1870159"/>
          </a:xfrm>
        </p:spPr>
        <p:txBody>
          <a:bodyPr anchor="ctr" anchorCtr="1"/>
          <a:lstStyle/>
          <a:p>
            <a:pPr>
              <a:lnSpc>
                <a:spcPct val="120000"/>
              </a:lnSpc>
            </a:pPr>
            <a:r>
              <a:rPr lang="en-US" sz="3000" dirty="0">
                <a:solidFill>
                  <a:srgbClr val="FCFC5F"/>
                </a:solidFill>
              </a:rPr>
              <a:t>Introducing NEST</a:t>
            </a:r>
            <a:br>
              <a:rPr lang="en-US" sz="3000" dirty="0">
                <a:solidFill>
                  <a:srgbClr val="FCFC5F"/>
                </a:solidFill>
              </a:rPr>
            </a:br>
            <a:r>
              <a:rPr lang="en-US" sz="2200" dirty="0">
                <a:solidFill>
                  <a:srgbClr val="FCFC5F"/>
                </a:solidFill>
              </a:rPr>
              <a:t>Using an Ecological Perspective to Screen Young Children </a:t>
            </a:r>
            <a:br>
              <a:rPr lang="en-US" sz="2200" dirty="0">
                <a:solidFill>
                  <a:srgbClr val="FCFC5F"/>
                </a:solidFill>
              </a:rPr>
            </a:br>
            <a:r>
              <a:rPr lang="en-US" sz="2200" dirty="0">
                <a:solidFill>
                  <a:srgbClr val="FCFC5F"/>
                </a:solidFill>
              </a:rPr>
              <a:t>for Developmental Risk and Resilience</a:t>
            </a:r>
          </a:p>
        </p:txBody>
      </p:sp>
      <p:sp>
        <p:nvSpPr>
          <p:cNvPr id="7" name="Subtitle 6">
            <a:extLst>
              <a:ext uri="{FF2B5EF4-FFF2-40B4-BE49-F238E27FC236}">
                <a16:creationId xmlns:a16="http://schemas.microsoft.com/office/drawing/2014/main" id="{0B49EB4A-EC45-C64B-AE1F-DEDA3EEAA6D7}"/>
              </a:ext>
            </a:extLst>
          </p:cNvPr>
          <p:cNvSpPr>
            <a:spLocks noGrp="1"/>
          </p:cNvSpPr>
          <p:nvPr>
            <p:ph type="subTitle" idx="1"/>
          </p:nvPr>
        </p:nvSpPr>
        <p:spPr>
          <a:xfrm>
            <a:off x="873760" y="5864582"/>
            <a:ext cx="7396480" cy="734751"/>
          </a:xfrm>
        </p:spPr>
        <p:txBody>
          <a:bodyPr>
            <a:noAutofit/>
          </a:bodyPr>
          <a:lstStyle/>
          <a:p>
            <a:pPr>
              <a:spcBef>
                <a:spcPts val="0"/>
              </a:spcBef>
              <a:spcAft>
                <a:spcPts val="700"/>
              </a:spcAft>
            </a:pPr>
            <a:r>
              <a:rPr lang="en-US" sz="1800" dirty="0">
                <a:solidFill>
                  <a:schemeClr val="bg1"/>
                </a:solidFill>
              </a:rPr>
              <a:t>Carmela J. DeCandia, </a:t>
            </a:r>
            <a:r>
              <a:rPr lang="en-US" sz="1800" dirty="0" err="1">
                <a:solidFill>
                  <a:schemeClr val="bg1"/>
                </a:solidFill>
              </a:rPr>
              <a:t>Psy.D</a:t>
            </a:r>
            <a:r>
              <a:rPr lang="en-US" sz="1800" dirty="0">
                <a:solidFill>
                  <a:schemeClr val="bg1"/>
                </a:solidFill>
              </a:rPr>
              <a:t>. • Katie Volk</a:t>
            </a:r>
            <a:r>
              <a:rPr lang="en-US" sz="1800">
                <a:solidFill>
                  <a:schemeClr val="bg1"/>
                </a:solidFill>
              </a:rPr>
              <a:t>, Ph.D.</a:t>
            </a:r>
            <a:endParaRPr lang="en-US" sz="1800" dirty="0">
              <a:solidFill>
                <a:schemeClr val="bg1"/>
              </a:solidFill>
            </a:endParaRPr>
          </a:p>
        </p:txBody>
      </p:sp>
      <p:sp>
        <p:nvSpPr>
          <p:cNvPr id="6" name="Subtitle 6">
            <a:extLst>
              <a:ext uri="{FF2B5EF4-FFF2-40B4-BE49-F238E27FC236}">
                <a16:creationId xmlns:a16="http://schemas.microsoft.com/office/drawing/2014/main" id="{3C0EEB8C-5156-9B40-ADAD-33F678519348}"/>
              </a:ext>
            </a:extLst>
          </p:cNvPr>
          <p:cNvSpPr txBox="1">
            <a:spLocks/>
          </p:cNvSpPr>
          <p:nvPr/>
        </p:nvSpPr>
        <p:spPr>
          <a:xfrm>
            <a:off x="910552" y="5994279"/>
            <a:ext cx="7396480" cy="499531"/>
          </a:xfrm>
          <a:prstGeom prst="rect">
            <a:avLst/>
          </a:prstGeom>
        </p:spPr>
        <p:txBody>
          <a:bodyPr vert="horz" lIns="0" tIns="0" rIns="0" bIns="45720" rtlCol="0" anchor="t" anchorCtr="0">
            <a:normAutofit/>
          </a:bodyPr>
          <a:lstStyle>
            <a:lvl1pPr marL="0" indent="0" algn="ctr" defTabSz="457200" rtl="0" eaLnBrk="1" latinLnBrk="0" hangingPunct="1">
              <a:lnSpc>
                <a:spcPct val="90000"/>
              </a:lnSpc>
              <a:spcBef>
                <a:spcPts val="1200"/>
              </a:spcBef>
              <a:buClr>
                <a:schemeClr val="accent4"/>
              </a:buClr>
              <a:buFont typeface="Lucida Grande"/>
              <a:buNone/>
              <a:defRPr sz="2800" kern="1200">
                <a:solidFill>
                  <a:schemeClr val="bg2">
                    <a:lumMod val="60000"/>
                    <a:lumOff val="40000"/>
                  </a:schemeClr>
                </a:solidFill>
                <a:latin typeface="Source Sans Pro"/>
                <a:ea typeface="+mn-ea"/>
                <a:cs typeface="Source Sans Pro"/>
              </a:defRPr>
            </a:lvl1pPr>
            <a:lvl2pPr marL="457200" indent="0" algn="ctr" defTabSz="457200" rtl="0" eaLnBrk="1" latinLnBrk="0" hangingPunct="1">
              <a:lnSpc>
                <a:spcPct val="90000"/>
              </a:lnSpc>
              <a:spcBef>
                <a:spcPts val="600"/>
              </a:spcBef>
              <a:buClr>
                <a:schemeClr val="accent4"/>
              </a:buClr>
              <a:buFont typeface="Arial"/>
              <a:buNone/>
              <a:defRPr sz="2800" kern="1200">
                <a:solidFill>
                  <a:schemeClr val="tx1">
                    <a:tint val="75000"/>
                  </a:schemeClr>
                </a:solidFill>
                <a:latin typeface="Source Sans Pro"/>
                <a:ea typeface="+mn-ea"/>
                <a:cs typeface="Source Sans Pro"/>
              </a:defRPr>
            </a:lvl2pPr>
            <a:lvl3pPr marL="914400" indent="0" algn="ctr" defTabSz="457200" rtl="0" eaLnBrk="1" latinLnBrk="0" hangingPunct="1">
              <a:lnSpc>
                <a:spcPct val="90000"/>
              </a:lnSpc>
              <a:spcBef>
                <a:spcPts val="600"/>
              </a:spcBef>
              <a:buClr>
                <a:schemeClr val="accent4"/>
              </a:buClr>
              <a:buFont typeface="Arial"/>
              <a:buNone/>
              <a:defRPr sz="2400" kern="1200">
                <a:solidFill>
                  <a:schemeClr val="tx1">
                    <a:tint val="75000"/>
                  </a:schemeClr>
                </a:solidFill>
                <a:latin typeface="Source Sans Pro"/>
                <a:ea typeface="+mn-ea"/>
                <a:cs typeface="Source Sans Pro"/>
              </a:defRPr>
            </a:lvl3pPr>
            <a:lvl4pPr marL="1371600" indent="0" algn="ctr" defTabSz="457200" rtl="0" eaLnBrk="1" latinLnBrk="0" hangingPunct="1">
              <a:lnSpc>
                <a:spcPct val="90000"/>
              </a:lnSpc>
              <a:spcBef>
                <a:spcPts val="600"/>
              </a:spcBef>
              <a:buClr>
                <a:schemeClr val="accent4"/>
              </a:buClr>
              <a:buFont typeface="Arial"/>
              <a:buNone/>
              <a:defRPr sz="2000" kern="1200">
                <a:solidFill>
                  <a:schemeClr val="tx1">
                    <a:tint val="75000"/>
                  </a:schemeClr>
                </a:solidFill>
                <a:latin typeface="Source Sans Pro"/>
                <a:ea typeface="+mn-ea"/>
                <a:cs typeface="Source Sans Pro"/>
              </a:defRPr>
            </a:lvl4pPr>
            <a:lvl5pPr marL="1828800" indent="0" algn="ctr" defTabSz="457200" rtl="0" eaLnBrk="1" latinLnBrk="0" hangingPunct="1">
              <a:lnSpc>
                <a:spcPct val="90000"/>
              </a:lnSpc>
              <a:spcBef>
                <a:spcPts val="600"/>
              </a:spcBef>
              <a:buClr>
                <a:schemeClr val="accent4"/>
              </a:buClr>
              <a:buFont typeface="Arial"/>
              <a:buNone/>
              <a:defRPr sz="2000" kern="1200">
                <a:solidFill>
                  <a:schemeClr val="tx1">
                    <a:tint val="75000"/>
                  </a:schemeClr>
                </a:solidFill>
                <a:latin typeface="Source Sans Pro"/>
                <a:ea typeface="+mn-ea"/>
                <a:cs typeface="Source Sans Pro"/>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sz="1800" i="1" dirty="0"/>
          </a:p>
        </p:txBody>
      </p:sp>
      <p:cxnSp>
        <p:nvCxnSpPr>
          <p:cNvPr id="12" name="Straight Connector 11">
            <a:extLst>
              <a:ext uri="{FF2B5EF4-FFF2-40B4-BE49-F238E27FC236}">
                <a16:creationId xmlns:a16="http://schemas.microsoft.com/office/drawing/2014/main" id="{3300CA93-8209-B440-9A73-F610E62CFEAE}"/>
              </a:ext>
            </a:extLst>
          </p:cNvPr>
          <p:cNvCxnSpPr>
            <a:cxnSpLocks/>
          </p:cNvCxnSpPr>
          <p:nvPr/>
        </p:nvCxnSpPr>
        <p:spPr>
          <a:xfrm>
            <a:off x="2878434" y="5628068"/>
            <a:ext cx="3387143" cy="0"/>
          </a:xfrm>
          <a:prstGeom prst="line">
            <a:avLst/>
          </a:prstGeom>
          <a:ln>
            <a:solidFill>
              <a:srgbClr val="B7D9E8"/>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8956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Creators of NEST</a:t>
            </a:r>
          </a:p>
        </p:txBody>
      </p:sp>
      <p:sp>
        <p:nvSpPr>
          <p:cNvPr id="3" name="Content Placeholder 2"/>
          <p:cNvSpPr>
            <a:spLocks noGrp="1"/>
          </p:cNvSpPr>
          <p:nvPr>
            <p:ph idx="1"/>
          </p:nvPr>
        </p:nvSpPr>
        <p:spPr>
          <a:xfrm>
            <a:off x="2046175" y="2075748"/>
            <a:ext cx="8580460" cy="4587240"/>
          </a:xfrm>
        </p:spPr>
        <p:txBody>
          <a:bodyPr>
            <a:normAutofit fontScale="47500" lnSpcReduction="20000"/>
          </a:bodyPr>
          <a:lstStyle/>
          <a:p>
            <a:pPr marL="0" indent="0">
              <a:lnSpc>
                <a:spcPct val="150000"/>
              </a:lnSpc>
              <a:buNone/>
            </a:pPr>
            <a:r>
              <a:rPr lang="en-US" sz="2600" b="1" dirty="0"/>
              <a:t>Carmela J. DeCandia, Psy.D.,  Principal Investigator</a:t>
            </a:r>
            <a:br>
              <a:rPr lang="en-US" sz="2600" b="1" dirty="0"/>
            </a:br>
            <a:r>
              <a:rPr lang="en-US" sz="2600" dirty="0"/>
              <a:t>Owner &amp; President, Artemis Associates</a:t>
            </a:r>
          </a:p>
          <a:p>
            <a:pPr marL="0" lvl="1" indent="0">
              <a:lnSpc>
                <a:spcPct val="150000"/>
              </a:lnSpc>
              <a:buNone/>
            </a:pPr>
            <a:endParaRPr lang="en-US" sz="2600" dirty="0"/>
          </a:p>
          <a:p>
            <a:pPr marL="0" lvl="1" indent="0">
              <a:lnSpc>
                <a:spcPct val="150000"/>
              </a:lnSpc>
              <a:buNone/>
            </a:pPr>
            <a:r>
              <a:rPr lang="en-US" sz="2600" b="1" dirty="0"/>
              <a:t>Katie Volk, MA, Principal Investigator</a:t>
            </a:r>
            <a:br>
              <a:rPr lang="en-US" sz="2600" b="1" dirty="0"/>
            </a:br>
            <a:r>
              <a:rPr lang="en-US" sz="2600" dirty="0"/>
              <a:t>Formerly of the Center for Social Innovation;  Artemis Senior Associate</a:t>
            </a:r>
          </a:p>
          <a:p>
            <a:pPr marL="0" lvl="1" indent="0">
              <a:lnSpc>
                <a:spcPct val="150000"/>
              </a:lnSpc>
              <a:buNone/>
            </a:pPr>
            <a:r>
              <a:rPr lang="en-US" sz="2600" dirty="0"/>
              <a:t>	</a:t>
            </a:r>
          </a:p>
          <a:p>
            <a:pPr marL="0" lvl="1" indent="0">
              <a:lnSpc>
                <a:spcPct val="150000"/>
              </a:lnSpc>
              <a:buNone/>
            </a:pPr>
            <a:r>
              <a:rPr lang="en-US" sz="2600" b="1" dirty="0"/>
              <a:t>Jay Unick, Ph.D</a:t>
            </a:r>
            <a:r>
              <a:rPr lang="en-US" sz="2600" dirty="0"/>
              <a:t>., Research Statistician, Associate Professor,</a:t>
            </a:r>
            <a:br>
              <a:rPr lang="en-US" sz="2600" dirty="0"/>
            </a:br>
            <a:r>
              <a:rPr lang="en-US" sz="2600" dirty="0"/>
              <a:t>University of Maryland Baltimore School of Social Work</a:t>
            </a:r>
          </a:p>
          <a:p>
            <a:pPr marL="0" lvl="1" indent="0">
              <a:lnSpc>
                <a:spcPct val="150000"/>
              </a:lnSpc>
              <a:buNone/>
            </a:pPr>
            <a:endParaRPr lang="en-US" sz="2600" dirty="0"/>
          </a:p>
          <a:p>
            <a:pPr marL="0" lvl="1" indent="0">
              <a:lnSpc>
                <a:spcPct val="150000"/>
              </a:lnSpc>
              <a:buNone/>
            </a:pPr>
            <a:r>
              <a:rPr lang="en-US" sz="2600" b="1" dirty="0"/>
              <a:t>Rosie Donegan, MA</a:t>
            </a:r>
            <a:r>
              <a:rPr lang="en-US" sz="2600" dirty="0"/>
              <a:t>, Research Associate, </a:t>
            </a:r>
            <a:br>
              <a:rPr lang="en-US" sz="2600" dirty="0"/>
            </a:br>
            <a:r>
              <a:rPr lang="en-US" sz="2600" dirty="0"/>
              <a:t>Center for Social Innovation</a:t>
            </a:r>
          </a:p>
          <a:p>
            <a:pPr marL="0" lvl="1" indent="0">
              <a:lnSpc>
                <a:spcPct val="150000"/>
              </a:lnSpc>
              <a:buNone/>
            </a:pPr>
            <a:endParaRPr lang="en-US" sz="2600" dirty="0"/>
          </a:p>
          <a:p>
            <a:pPr marL="0" indent="0">
              <a:lnSpc>
                <a:spcPct val="150000"/>
              </a:lnSpc>
              <a:buNone/>
            </a:pPr>
            <a:r>
              <a:rPr lang="en-US" sz="2500" i="1" dirty="0"/>
              <a:t>* Originally developed in partnership with the Center for Social Innovation. </a:t>
            </a:r>
          </a:p>
        </p:txBody>
      </p:sp>
      <p:pic>
        <p:nvPicPr>
          <p:cNvPr id="6" name="Picture 5">
            <a:extLst>
              <a:ext uri="{FF2B5EF4-FFF2-40B4-BE49-F238E27FC236}">
                <a16:creationId xmlns:a16="http://schemas.microsoft.com/office/drawing/2014/main" id="{6D0807BF-9AE9-4468-BC9B-24FC2FCFF720}"/>
              </a:ext>
            </a:extLst>
          </p:cNvPr>
          <p:cNvPicPr>
            <a:picLocks noChangeAspect="1"/>
          </p:cNvPicPr>
          <p:nvPr/>
        </p:nvPicPr>
        <p:blipFill>
          <a:blip r:embed="rId3"/>
          <a:stretch>
            <a:fillRect/>
          </a:stretch>
        </p:blipFill>
        <p:spPr>
          <a:xfrm>
            <a:off x="866955" y="3103536"/>
            <a:ext cx="994299" cy="994299"/>
          </a:xfrm>
          <a:prstGeom prst="rect">
            <a:avLst/>
          </a:prstGeom>
        </p:spPr>
      </p:pic>
      <p:pic>
        <p:nvPicPr>
          <p:cNvPr id="9" name="Picture 8">
            <a:extLst>
              <a:ext uri="{FF2B5EF4-FFF2-40B4-BE49-F238E27FC236}">
                <a16:creationId xmlns:a16="http://schemas.microsoft.com/office/drawing/2014/main" id="{6AA3EA5C-17D3-497E-B8EE-5F9533791756}"/>
              </a:ext>
            </a:extLst>
          </p:cNvPr>
          <p:cNvPicPr>
            <a:picLocks noChangeAspect="1"/>
          </p:cNvPicPr>
          <p:nvPr/>
        </p:nvPicPr>
        <p:blipFill>
          <a:blip r:embed="rId4"/>
          <a:stretch>
            <a:fillRect/>
          </a:stretch>
        </p:blipFill>
        <p:spPr>
          <a:xfrm>
            <a:off x="847052" y="5449685"/>
            <a:ext cx="1010645" cy="1008888"/>
          </a:xfrm>
          <a:prstGeom prst="rect">
            <a:avLst/>
          </a:prstGeom>
        </p:spPr>
      </p:pic>
      <p:pic>
        <p:nvPicPr>
          <p:cNvPr id="1026" name="Picture 2" descr="Jay Unick">
            <a:extLst>
              <a:ext uri="{FF2B5EF4-FFF2-40B4-BE49-F238E27FC236}">
                <a16:creationId xmlns:a16="http://schemas.microsoft.com/office/drawing/2014/main" id="{26BB4E78-EDFD-4932-960D-2C80D8734E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6956" y="4276612"/>
            <a:ext cx="994299" cy="99429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person smiling for the camera&#10;&#10;Description automatically generated">
            <a:extLst>
              <a:ext uri="{FF2B5EF4-FFF2-40B4-BE49-F238E27FC236}">
                <a16:creationId xmlns:a16="http://schemas.microsoft.com/office/drawing/2014/main" id="{3B5FC466-7887-4C70-B448-D0491B161394}"/>
              </a:ext>
            </a:extLst>
          </p:cNvPr>
          <p:cNvPicPr>
            <a:picLocks noChangeAspect="1"/>
          </p:cNvPicPr>
          <p:nvPr/>
        </p:nvPicPr>
        <p:blipFill>
          <a:blip r:embed="rId6"/>
          <a:stretch>
            <a:fillRect/>
          </a:stretch>
        </p:blipFill>
        <p:spPr>
          <a:xfrm>
            <a:off x="866957" y="1915867"/>
            <a:ext cx="990743" cy="1008888"/>
          </a:xfrm>
          <a:prstGeom prst="rect">
            <a:avLst/>
          </a:prstGeom>
        </p:spPr>
      </p:pic>
    </p:spTree>
    <p:extLst>
      <p:ext uri="{BB962C8B-B14F-4D97-AF65-F5344CB8AC3E}">
        <p14:creationId xmlns:p14="http://schemas.microsoft.com/office/powerpoint/2010/main" val="1001923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NEST Advisory Committee</a:t>
            </a:r>
          </a:p>
        </p:txBody>
      </p:sp>
      <p:sp>
        <p:nvSpPr>
          <p:cNvPr id="3" name="Content Placeholder 2"/>
          <p:cNvSpPr>
            <a:spLocks noGrp="1"/>
          </p:cNvSpPr>
          <p:nvPr>
            <p:ph idx="1"/>
          </p:nvPr>
        </p:nvSpPr>
        <p:spPr>
          <a:xfrm>
            <a:off x="281771" y="1815926"/>
            <a:ext cx="8580460" cy="4371519"/>
          </a:xfrm>
        </p:spPr>
        <p:txBody>
          <a:bodyPr>
            <a:normAutofit fontScale="70000" lnSpcReduction="20000"/>
          </a:bodyPr>
          <a:lstStyle/>
          <a:p>
            <a:r>
              <a:rPr lang="en-US" b="1" dirty="0"/>
              <a:t>Ellen Bassuk, M.D. </a:t>
            </a:r>
            <a:r>
              <a:rPr lang="en-US" dirty="0"/>
              <a:t>Owner, Center for Social Innovation</a:t>
            </a:r>
          </a:p>
          <a:p>
            <a:r>
              <a:rPr lang="en-US" b="1" dirty="0"/>
              <a:t>Susan Douglas, Ph.D., </a:t>
            </a:r>
            <a:r>
              <a:rPr lang="en-US" dirty="0"/>
              <a:t>Assistant Professor of the Practice of Human Development, Department of Leadership, Policy, and Organizations</a:t>
            </a:r>
          </a:p>
          <a:p>
            <a:r>
              <a:rPr lang="en-US" b="1" dirty="0"/>
              <a:t>Mary Haskett, Ph.D., </a:t>
            </a:r>
            <a:r>
              <a:rPr lang="en-US" dirty="0"/>
              <a:t>Professor of Psychology at North Carolina State University</a:t>
            </a:r>
          </a:p>
          <a:p>
            <a:r>
              <a:rPr lang="en-US" b="1" dirty="0"/>
              <a:t>Janette </a:t>
            </a:r>
            <a:r>
              <a:rPr lang="en-US" b="1" dirty="0" err="1"/>
              <a:t>Herbers</a:t>
            </a:r>
            <a:r>
              <a:rPr lang="en-US" b="1" dirty="0"/>
              <a:t>, Ph.D., </a:t>
            </a:r>
            <a:r>
              <a:rPr lang="en-US" dirty="0"/>
              <a:t>Assistant Professor of Psychology, Villanova University’s College of Liberal Arts and Sciences,</a:t>
            </a:r>
          </a:p>
          <a:p>
            <a:r>
              <a:rPr lang="en-US" b="1" dirty="0"/>
              <a:t>Lenore Rubin, Ph.D., </a:t>
            </a:r>
            <a:r>
              <a:rPr lang="en-US" dirty="0"/>
              <a:t>Child Psychologist, King County Public Health Childcare Health Team</a:t>
            </a:r>
          </a:p>
        </p:txBody>
      </p:sp>
    </p:spTree>
    <p:extLst>
      <p:ext uri="{BB962C8B-B14F-4D97-AF65-F5344CB8AC3E}">
        <p14:creationId xmlns:p14="http://schemas.microsoft.com/office/powerpoint/2010/main" val="2438597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NEST Funding</a:t>
            </a:r>
          </a:p>
        </p:txBody>
      </p:sp>
      <p:sp>
        <p:nvSpPr>
          <p:cNvPr id="3" name="Content Placeholder 2"/>
          <p:cNvSpPr>
            <a:spLocks noGrp="1"/>
          </p:cNvSpPr>
          <p:nvPr>
            <p:ph idx="1"/>
          </p:nvPr>
        </p:nvSpPr>
        <p:spPr>
          <a:xfrm>
            <a:off x="281774" y="1880318"/>
            <a:ext cx="8862231" cy="4307125"/>
          </a:xfrm>
        </p:spPr>
        <p:txBody>
          <a:bodyPr>
            <a:noAutofit/>
          </a:bodyPr>
          <a:lstStyle/>
          <a:p>
            <a:pPr marL="0" lvl="1" indent="0">
              <a:buNone/>
            </a:pPr>
            <a:endParaRPr lang="en-US" sz="2300" b="1" dirty="0"/>
          </a:p>
          <a:p>
            <a:pPr marL="0" lvl="1" indent="0">
              <a:buNone/>
            </a:pPr>
            <a:r>
              <a:rPr lang="en-US" sz="2300" dirty="0"/>
              <a:t>NEST was originally developed in partnership with the Center for Social </a:t>
            </a:r>
            <a:r>
              <a:rPr lang="en-US" sz="2300"/>
              <a:t>Innovation and funded </a:t>
            </a:r>
            <a:r>
              <a:rPr lang="en-US" sz="2300" dirty="0"/>
              <a:t>by the Eunice Kennedy Shriver National Institute of Child Health and Human Development (NICHD (Grant #1 R44 HD088291-01). The NICHD approved the study design during the grant review process but was not involved decisions about data analyses and platform development. </a:t>
            </a:r>
          </a:p>
        </p:txBody>
      </p:sp>
    </p:spTree>
    <p:extLst>
      <p:ext uri="{BB962C8B-B14F-4D97-AF65-F5344CB8AC3E}">
        <p14:creationId xmlns:p14="http://schemas.microsoft.com/office/powerpoint/2010/main" val="1371764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accent6"/>
        </a:solidFill>
        <a:effectLst/>
      </p:bgPr>
    </p:bg>
    <p:spTree>
      <p:nvGrpSpPr>
        <p:cNvPr id="1" name=""/>
        <p:cNvGrpSpPr/>
        <p:nvPr/>
      </p:nvGrpSpPr>
      <p:grpSpPr>
        <a:xfrm>
          <a:off x="0" y="0"/>
          <a:ext cx="0" cy="0"/>
          <a:chOff x="0" y="0"/>
          <a:chExt cx="0" cy="0"/>
        </a:xfrm>
      </p:grpSpPr>
      <p:pic>
        <p:nvPicPr>
          <p:cNvPr id="10" name="Picture Placeholder 9" descr="A group of young children sitting next to a child&#10;&#10;Description automatically generated">
            <a:extLst>
              <a:ext uri="{FF2B5EF4-FFF2-40B4-BE49-F238E27FC236}">
                <a16:creationId xmlns:a16="http://schemas.microsoft.com/office/drawing/2014/main" id="{57660628-FF92-4343-A1AC-A9D1E067A12D}"/>
              </a:ext>
            </a:extLst>
          </p:cNvPr>
          <p:cNvPicPr>
            <a:picLocks noGrp="1" noChangeAspect="1"/>
          </p:cNvPicPr>
          <p:nvPr>
            <p:ph type="pic" sz="quarter" idx="10"/>
          </p:nvPr>
        </p:nvPicPr>
        <p:blipFill>
          <a:blip r:embed="rId3">
            <a:alphaModFix amt="20000"/>
          </a:blip>
          <a:srcRect l="5573" r="5573"/>
          <a:stretch>
            <a:fillRect/>
          </a:stretch>
        </p:blipFill>
        <p:spPr/>
      </p:pic>
      <p:sp>
        <p:nvSpPr>
          <p:cNvPr id="15" name="Title 4">
            <a:extLst>
              <a:ext uri="{FF2B5EF4-FFF2-40B4-BE49-F238E27FC236}">
                <a16:creationId xmlns:a16="http://schemas.microsoft.com/office/drawing/2014/main" id="{8BD67FE9-6EF8-8E40-A504-A39272FDA4C9}"/>
              </a:ext>
            </a:extLst>
          </p:cNvPr>
          <p:cNvSpPr txBox="1">
            <a:spLocks/>
          </p:cNvSpPr>
          <p:nvPr/>
        </p:nvSpPr>
        <p:spPr>
          <a:xfrm>
            <a:off x="499862" y="1065865"/>
            <a:ext cx="4883511" cy="2591739"/>
          </a:xfrm>
          <a:prstGeom prst="rect">
            <a:avLst/>
          </a:prstGeom>
          <a:solidFill>
            <a:srgbClr val="167EA9"/>
          </a:solidFill>
        </p:spPr>
        <p:txBody>
          <a:bodyPr vert="horz" lIns="365760" tIns="0" rIns="274320" bIns="0" rtlCol="0" anchor="ctr">
            <a:normAutofit/>
          </a:bodyPr>
          <a:lstStyle>
            <a:lvl1pPr algn="l" defTabSz="457200" rtl="0" eaLnBrk="1" latinLnBrk="0" hangingPunct="1">
              <a:lnSpc>
                <a:spcPct val="90000"/>
              </a:lnSpc>
              <a:spcBef>
                <a:spcPct val="0"/>
              </a:spcBef>
              <a:buNone/>
              <a:defRPr sz="2800" kern="1200">
                <a:solidFill>
                  <a:schemeClr val="accent1"/>
                </a:solidFill>
                <a:latin typeface="Arial" panose="020B0604020202020204" pitchFamily="34" charset="0"/>
                <a:ea typeface="+mj-ea"/>
                <a:cs typeface="Arial" panose="020B0604020202020204" pitchFamily="34" charset="0"/>
              </a:defRPr>
            </a:lvl1pPr>
          </a:lstStyle>
          <a:p>
            <a:r>
              <a:rPr lang="en-US" sz="3500" b="1" dirty="0">
                <a:solidFill>
                  <a:srgbClr val="FCFC5F"/>
                </a:solidFill>
              </a:rPr>
              <a:t>N</a:t>
            </a:r>
            <a:r>
              <a:rPr lang="en-US" sz="3500" dirty="0"/>
              <a:t>eurodevelopmental</a:t>
            </a:r>
            <a:br>
              <a:rPr lang="en-US" sz="3500" dirty="0"/>
            </a:br>
            <a:r>
              <a:rPr lang="en-US" sz="3500" b="1" dirty="0">
                <a:solidFill>
                  <a:srgbClr val="FCFC5F"/>
                </a:solidFill>
              </a:rPr>
              <a:t>E</a:t>
            </a:r>
            <a:r>
              <a:rPr lang="en-US" sz="3500" dirty="0"/>
              <a:t>cological</a:t>
            </a:r>
            <a:br>
              <a:rPr lang="en-US" sz="3500" dirty="0"/>
            </a:br>
            <a:r>
              <a:rPr lang="en-US" sz="3500" b="1" dirty="0">
                <a:solidFill>
                  <a:srgbClr val="FCFC5F"/>
                </a:solidFill>
              </a:rPr>
              <a:t>S</a:t>
            </a:r>
            <a:r>
              <a:rPr lang="en-US" sz="3500" dirty="0"/>
              <a:t>creening</a:t>
            </a:r>
            <a:br>
              <a:rPr lang="en-US" sz="3500" dirty="0"/>
            </a:br>
            <a:r>
              <a:rPr lang="en-US" sz="3500" b="1" dirty="0">
                <a:solidFill>
                  <a:srgbClr val="FCFC5F"/>
                </a:solidFill>
              </a:rPr>
              <a:t>T</a:t>
            </a:r>
            <a:r>
              <a:rPr lang="en-US" sz="3500" dirty="0"/>
              <a:t>ool</a:t>
            </a:r>
          </a:p>
        </p:txBody>
      </p:sp>
      <p:sp>
        <p:nvSpPr>
          <p:cNvPr id="16" name="Content Placeholder 2">
            <a:extLst>
              <a:ext uri="{FF2B5EF4-FFF2-40B4-BE49-F238E27FC236}">
                <a16:creationId xmlns:a16="http://schemas.microsoft.com/office/drawing/2014/main" id="{B6AA38F3-38E1-9B4F-B4D7-E92DC8DD7723}"/>
              </a:ext>
            </a:extLst>
          </p:cNvPr>
          <p:cNvSpPr txBox="1">
            <a:spLocks/>
          </p:cNvSpPr>
          <p:nvPr/>
        </p:nvSpPr>
        <p:spPr>
          <a:xfrm>
            <a:off x="499859" y="4108363"/>
            <a:ext cx="8515332" cy="1777285"/>
          </a:xfrm>
          <a:prstGeom prst="rect">
            <a:avLst/>
          </a:prstGeom>
        </p:spPr>
        <p:txBody>
          <a:bodyPr vert="horz" lIns="91440" tIns="182880" rIns="91440" bIns="0" rtlCol="0" anchor="t" anchorCtr="0">
            <a:noAutofit/>
          </a:bodyPr>
          <a:lstStyle>
            <a:lvl1pPr marL="342900" indent="-342900" algn="l" defTabSz="457200" rtl="0" eaLnBrk="1" latinLnBrk="0" hangingPunct="1">
              <a:lnSpc>
                <a:spcPct val="90000"/>
              </a:lnSpc>
              <a:spcBef>
                <a:spcPts val="1200"/>
              </a:spcBef>
              <a:buClr>
                <a:schemeClr val="accent4"/>
              </a:buClr>
              <a:buFont typeface="Lucida Grande"/>
              <a:buChar char="●"/>
              <a:defRPr sz="3200" kern="1200">
                <a:solidFill>
                  <a:srgbClr val="5E5E5E"/>
                </a:solidFill>
                <a:latin typeface="Arial" panose="020B0604020202020204" pitchFamily="34" charset="0"/>
                <a:ea typeface="+mn-ea"/>
                <a:cs typeface="Arial" panose="020B0604020202020204" pitchFamily="34" charset="0"/>
              </a:defRPr>
            </a:lvl1pPr>
            <a:lvl2pPr marL="804863" indent="-285750" algn="l" defTabSz="457200" rtl="0" eaLnBrk="1" latinLnBrk="0" hangingPunct="1">
              <a:lnSpc>
                <a:spcPct val="90000"/>
              </a:lnSpc>
              <a:spcBef>
                <a:spcPts val="600"/>
              </a:spcBef>
              <a:buClr>
                <a:schemeClr val="accent4"/>
              </a:buClr>
              <a:buFont typeface="Arial"/>
              <a:buChar char="–"/>
              <a:defRPr sz="2800" kern="1200">
                <a:solidFill>
                  <a:srgbClr val="5E5E5E"/>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lnSpc>
                <a:spcPct val="90000"/>
              </a:lnSpc>
              <a:spcBef>
                <a:spcPts val="600"/>
              </a:spcBef>
              <a:buClr>
                <a:schemeClr val="accent4"/>
              </a:buClr>
              <a:buFont typeface="Arial"/>
              <a:buChar char="•"/>
              <a:defRPr sz="2400" kern="1200">
                <a:solidFill>
                  <a:srgbClr val="5E5E5E"/>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lnSpc>
                <a:spcPct val="90000"/>
              </a:lnSpc>
              <a:spcBef>
                <a:spcPts val="600"/>
              </a:spcBef>
              <a:buClr>
                <a:schemeClr val="accent4"/>
              </a:buClr>
              <a:buFont typeface="Arial"/>
              <a:buChar char="–"/>
              <a:defRPr sz="2000" kern="1200">
                <a:solidFill>
                  <a:srgbClr val="5E5E5E"/>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lnSpc>
                <a:spcPct val="90000"/>
              </a:lnSpc>
              <a:spcBef>
                <a:spcPts val="600"/>
              </a:spcBef>
              <a:buClr>
                <a:schemeClr val="accent4"/>
              </a:buClr>
              <a:buFont typeface="Arial"/>
              <a:buChar char="»"/>
              <a:defRPr sz="2000" kern="1200">
                <a:solidFill>
                  <a:srgbClr val="5E5E5E"/>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pPr>
            <a:r>
              <a:rPr lang="en-US" sz="3500" i="1">
                <a:solidFill>
                  <a:schemeClr val="bg1"/>
                </a:solidFill>
                <a:ea typeface="Calibri" panose="020F0502020204030204" pitchFamily="34" charset="0"/>
              </a:rPr>
              <a:t>An instrument to screen children’s development that can be administered by nonclinical staff in low-resourced settings</a:t>
            </a:r>
            <a:endParaRPr lang="en-US" sz="3500" i="1" dirty="0">
              <a:solidFill>
                <a:schemeClr val="bg1"/>
              </a:solidFill>
              <a:ea typeface="Calibri" panose="020F0502020204030204" pitchFamily="34" charset="0"/>
            </a:endParaRPr>
          </a:p>
        </p:txBody>
      </p:sp>
    </p:spTree>
    <p:extLst>
      <p:ext uri="{BB962C8B-B14F-4D97-AF65-F5344CB8AC3E}">
        <p14:creationId xmlns:p14="http://schemas.microsoft.com/office/powerpoint/2010/main" val="3294145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accent6"/>
        </a:solidFill>
        <a:effectLst/>
      </p:bgPr>
    </p:bg>
    <p:spTree>
      <p:nvGrpSpPr>
        <p:cNvPr id="1" name=""/>
        <p:cNvGrpSpPr/>
        <p:nvPr/>
      </p:nvGrpSpPr>
      <p:grpSpPr>
        <a:xfrm>
          <a:off x="0" y="0"/>
          <a:ext cx="0" cy="0"/>
          <a:chOff x="0" y="0"/>
          <a:chExt cx="0" cy="0"/>
        </a:xfrm>
      </p:grpSpPr>
      <p:pic>
        <p:nvPicPr>
          <p:cNvPr id="11" name="Picture Placeholder 9" descr="A group of young children sitting next to a child&#10;&#10;Description automatically generated">
            <a:extLst>
              <a:ext uri="{FF2B5EF4-FFF2-40B4-BE49-F238E27FC236}">
                <a16:creationId xmlns:a16="http://schemas.microsoft.com/office/drawing/2014/main" id="{078F19B0-DBC4-7344-ABB4-11B633ABA6CE}"/>
              </a:ext>
            </a:extLst>
          </p:cNvPr>
          <p:cNvPicPr>
            <a:picLocks noGrp="1" noChangeAspect="1"/>
          </p:cNvPicPr>
          <p:nvPr>
            <p:ph type="pic" sz="quarter" idx="10"/>
          </p:nvPr>
        </p:nvPicPr>
        <p:blipFill>
          <a:blip r:embed="rId3">
            <a:alphaModFix amt="20000"/>
          </a:blip>
          <a:srcRect l="5573" r="5573"/>
          <a:stretch>
            <a:fillRect/>
          </a:stretch>
        </p:blipFill>
        <p:spPr>
          <a:xfrm>
            <a:off x="0" y="0"/>
            <a:ext cx="9144000" cy="6858000"/>
          </a:xfrm>
        </p:spPr>
      </p:pic>
      <p:sp>
        <p:nvSpPr>
          <p:cNvPr id="5" name="Title 4">
            <a:extLst>
              <a:ext uri="{FF2B5EF4-FFF2-40B4-BE49-F238E27FC236}">
                <a16:creationId xmlns:a16="http://schemas.microsoft.com/office/drawing/2014/main" id="{3E74913E-2F7A-9240-8D2C-6A58F3CA4A1A}"/>
              </a:ext>
            </a:extLst>
          </p:cNvPr>
          <p:cNvSpPr txBox="1">
            <a:spLocks/>
          </p:cNvSpPr>
          <p:nvPr/>
        </p:nvSpPr>
        <p:spPr>
          <a:xfrm>
            <a:off x="628652" y="1335690"/>
            <a:ext cx="2989123" cy="1459031"/>
          </a:xfrm>
          <a:prstGeom prst="rect">
            <a:avLst/>
          </a:prstGeom>
          <a:solidFill>
            <a:srgbClr val="167EA9"/>
          </a:solidFill>
        </p:spPr>
        <p:txBody>
          <a:bodyPr vert="horz" lIns="365760" tIns="0" rIns="274320" bIns="0" rtlCol="0" anchor="ctr">
            <a:normAutofit/>
          </a:bodyPr>
          <a:lstStyle>
            <a:lvl1pPr algn="l" defTabSz="457200" rtl="0" eaLnBrk="1" latinLnBrk="0" hangingPunct="1">
              <a:lnSpc>
                <a:spcPct val="90000"/>
              </a:lnSpc>
              <a:spcBef>
                <a:spcPct val="0"/>
              </a:spcBef>
              <a:buNone/>
              <a:defRPr sz="4000" kern="1200">
                <a:solidFill>
                  <a:schemeClr val="bg2"/>
                </a:solidFill>
                <a:latin typeface="Arial" panose="020B0604020202020204" pitchFamily="34" charset="0"/>
                <a:ea typeface="+mj-ea"/>
                <a:cs typeface="Arial" panose="020B0604020202020204" pitchFamily="34" charset="0"/>
              </a:defRPr>
            </a:lvl1pPr>
          </a:lstStyle>
          <a:p>
            <a:pPr defTabSz="914354"/>
            <a:r>
              <a:rPr lang="en-US" sz="3500" dirty="0">
                <a:solidFill>
                  <a:srgbClr val="B7D9E8"/>
                </a:solidFill>
                <a:latin typeface="+mj-lt"/>
                <a:cs typeface="+mj-cs"/>
              </a:rPr>
              <a:t>Features</a:t>
            </a:r>
          </a:p>
        </p:txBody>
      </p:sp>
      <p:sp>
        <p:nvSpPr>
          <p:cNvPr id="6" name="Content Placeholder 2">
            <a:extLst>
              <a:ext uri="{FF2B5EF4-FFF2-40B4-BE49-F238E27FC236}">
                <a16:creationId xmlns:a16="http://schemas.microsoft.com/office/drawing/2014/main" id="{1519A859-C3FC-A049-ACEB-4A4CEFDB719F}"/>
              </a:ext>
            </a:extLst>
          </p:cNvPr>
          <p:cNvSpPr txBox="1">
            <a:spLocks/>
          </p:cNvSpPr>
          <p:nvPr/>
        </p:nvSpPr>
        <p:spPr>
          <a:xfrm>
            <a:off x="3742156" y="1335687"/>
            <a:ext cx="5277467" cy="4726276"/>
          </a:xfrm>
          <a:prstGeom prst="rect">
            <a:avLst/>
          </a:prstGeom>
        </p:spPr>
        <p:txBody>
          <a:bodyPr vert="horz" lIns="91440" tIns="45720" rIns="91440" bIns="45720" rtlCol="0" anchor="ctr">
            <a:normAutofit/>
          </a:bodyPr>
          <a:lstStyle>
            <a:lvl1pPr marL="342900" indent="-342900" algn="l" defTabSz="457200" rtl="0" eaLnBrk="1" latinLnBrk="0" hangingPunct="1">
              <a:lnSpc>
                <a:spcPct val="90000"/>
              </a:lnSpc>
              <a:spcBef>
                <a:spcPts val="1200"/>
              </a:spcBef>
              <a:buClr>
                <a:schemeClr val="accent4"/>
              </a:buClr>
              <a:buFont typeface="Lucida Grande"/>
              <a:buChar char="●"/>
              <a:defRPr sz="3200" kern="1200">
                <a:solidFill>
                  <a:srgbClr val="5E5E5E"/>
                </a:solidFill>
                <a:latin typeface="Arial" panose="020B0604020202020204" pitchFamily="34" charset="0"/>
                <a:ea typeface="+mn-ea"/>
                <a:cs typeface="Arial" panose="020B0604020202020204" pitchFamily="34" charset="0"/>
              </a:defRPr>
            </a:lvl1pPr>
            <a:lvl2pPr marL="804863" indent="-285750" algn="l" defTabSz="457200" rtl="0" eaLnBrk="1" latinLnBrk="0" hangingPunct="1">
              <a:lnSpc>
                <a:spcPct val="90000"/>
              </a:lnSpc>
              <a:spcBef>
                <a:spcPts val="600"/>
              </a:spcBef>
              <a:buClr>
                <a:schemeClr val="accent4"/>
              </a:buClr>
              <a:buFont typeface="Arial"/>
              <a:buChar char="–"/>
              <a:defRPr sz="2800" kern="1200">
                <a:solidFill>
                  <a:srgbClr val="5E5E5E"/>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lnSpc>
                <a:spcPct val="90000"/>
              </a:lnSpc>
              <a:spcBef>
                <a:spcPts val="600"/>
              </a:spcBef>
              <a:buClr>
                <a:schemeClr val="accent4"/>
              </a:buClr>
              <a:buFont typeface="Arial"/>
              <a:buChar char="•"/>
              <a:defRPr sz="2400" kern="1200">
                <a:solidFill>
                  <a:srgbClr val="5E5E5E"/>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lnSpc>
                <a:spcPct val="90000"/>
              </a:lnSpc>
              <a:spcBef>
                <a:spcPts val="600"/>
              </a:spcBef>
              <a:buClr>
                <a:schemeClr val="accent4"/>
              </a:buClr>
              <a:buFont typeface="Arial"/>
              <a:buChar char="–"/>
              <a:defRPr sz="2000" kern="1200">
                <a:solidFill>
                  <a:srgbClr val="5E5E5E"/>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lnSpc>
                <a:spcPct val="90000"/>
              </a:lnSpc>
              <a:spcBef>
                <a:spcPts val="600"/>
              </a:spcBef>
              <a:buClr>
                <a:schemeClr val="accent4"/>
              </a:buClr>
              <a:buFont typeface="Arial"/>
              <a:buChar char="»"/>
              <a:defRPr sz="2000" kern="1200">
                <a:solidFill>
                  <a:srgbClr val="5E5E5E"/>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28589" defTabSz="914354">
              <a:buFont typeface="Arial" panose="020B0604020202020204" pitchFamily="34" charset="0"/>
              <a:buChar char="•"/>
            </a:pPr>
            <a:r>
              <a:rPr lang="en-US" sz="2800" dirty="0">
                <a:solidFill>
                  <a:srgbClr val="FFFFFF"/>
                </a:solidFill>
                <a:latin typeface="+mn-lt"/>
                <a:cs typeface="+mn-cs"/>
              </a:rPr>
              <a:t>Developed with a diverse sample </a:t>
            </a:r>
          </a:p>
          <a:p>
            <a:pPr indent="-228589" defTabSz="914354">
              <a:buFont typeface="Arial" panose="020B0604020202020204" pitchFamily="34" charset="0"/>
              <a:buChar char="•"/>
            </a:pPr>
            <a:r>
              <a:rPr lang="en-US" sz="2800" dirty="0">
                <a:solidFill>
                  <a:srgbClr val="FFFFFF"/>
                </a:solidFill>
                <a:latin typeface="+mn-lt"/>
                <a:cs typeface="+mn-cs"/>
              </a:rPr>
              <a:t>Ecological framework</a:t>
            </a:r>
          </a:p>
          <a:p>
            <a:pPr indent="-228589" defTabSz="914354">
              <a:buFont typeface="Arial" panose="020B0604020202020204" pitchFamily="34" charset="0"/>
              <a:buChar char="•"/>
            </a:pPr>
            <a:r>
              <a:rPr lang="en-US" sz="2800" dirty="0">
                <a:solidFill>
                  <a:srgbClr val="FFFFFF"/>
                </a:solidFill>
                <a:latin typeface="+mn-lt"/>
                <a:cs typeface="+mn-cs"/>
              </a:rPr>
              <a:t>Assesses risk/protective factors</a:t>
            </a:r>
          </a:p>
          <a:p>
            <a:pPr indent="-228589" defTabSz="914354">
              <a:buFont typeface="Arial" panose="020B0604020202020204" pitchFamily="34" charset="0"/>
              <a:buChar char="•"/>
            </a:pPr>
            <a:r>
              <a:rPr lang="en-US" sz="2800" dirty="0">
                <a:solidFill>
                  <a:srgbClr val="FFFFFF"/>
                </a:solidFill>
                <a:latin typeface="+mn-lt"/>
                <a:cs typeface="+mn-cs"/>
              </a:rPr>
              <a:t>Online and user friendly</a:t>
            </a:r>
          </a:p>
          <a:p>
            <a:pPr indent="-228589" defTabSz="914354">
              <a:buFont typeface="Arial" panose="020B0604020202020204" pitchFamily="34" charset="0"/>
              <a:buChar char="•"/>
            </a:pPr>
            <a:r>
              <a:rPr lang="en-US" sz="2800" dirty="0">
                <a:solidFill>
                  <a:srgbClr val="FFFFFF"/>
                </a:solidFill>
                <a:latin typeface="+mn-lt"/>
                <a:cs typeface="+mn-cs"/>
              </a:rPr>
              <a:t>Designed for non-clinical professionals</a:t>
            </a:r>
          </a:p>
          <a:p>
            <a:pPr indent="-228589" defTabSz="914354">
              <a:buFont typeface="Arial" panose="020B0604020202020204" pitchFamily="34" charset="0"/>
              <a:buChar char="•"/>
            </a:pPr>
            <a:r>
              <a:rPr lang="en-US" sz="2800" dirty="0">
                <a:solidFill>
                  <a:srgbClr val="FFFFFF"/>
                </a:solidFill>
                <a:latin typeface="+mn-lt"/>
                <a:cs typeface="+mn-cs"/>
              </a:rPr>
              <a:t>Actionable recommendations in real-time</a:t>
            </a:r>
          </a:p>
          <a:p>
            <a:pPr indent="-228589" defTabSz="914354">
              <a:buFont typeface="Arial" panose="020B0604020202020204" pitchFamily="34" charset="0"/>
              <a:buChar char="•"/>
            </a:pPr>
            <a:endParaRPr lang="en-US" sz="1700" dirty="0">
              <a:solidFill>
                <a:srgbClr val="FFFFFF"/>
              </a:solidFill>
              <a:latin typeface="+mn-lt"/>
              <a:cs typeface="+mn-cs"/>
            </a:endParaRPr>
          </a:p>
        </p:txBody>
      </p:sp>
    </p:spTree>
    <p:extLst>
      <p:ext uri="{BB962C8B-B14F-4D97-AF65-F5344CB8AC3E}">
        <p14:creationId xmlns:p14="http://schemas.microsoft.com/office/powerpoint/2010/main" val="1453341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EFB5F7E1-A832-7C4E-89DA-F2EC719F8E0A}"/>
              </a:ext>
            </a:extLst>
          </p:cNvPr>
          <p:cNvPicPr>
            <a:picLocks noGrp="1" noChangeAspect="1"/>
          </p:cNvPicPr>
          <p:nvPr>
            <p:ph type="pic" idx="4294967295"/>
          </p:nvPr>
        </p:nvPicPr>
        <p:blipFill>
          <a:blip r:embed="rId3"/>
          <a:stretch>
            <a:fillRect/>
          </a:stretch>
        </p:blipFill>
        <p:spPr>
          <a:xfrm>
            <a:off x="-10583" y="-660400"/>
            <a:ext cx="9144000" cy="6858000"/>
          </a:xfrm>
        </p:spPr>
        <p:style>
          <a:lnRef idx="2">
            <a:schemeClr val="accent4">
              <a:shade val="50000"/>
            </a:schemeClr>
          </a:lnRef>
          <a:fillRef idx="1">
            <a:schemeClr val="accent4"/>
          </a:fillRef>
          <a:effectRef idx="0">
            <a:schemeClr val="accent4"/>
          </a:effectRef>
          <a:fontRef idx="minor">
            <a:schemeClr val="lt1"/>
          </a:fontRef>
        </p:style>
      </p:pic>
      <p:sp>
        <p:nvSpPr>
          <p:cNvPr id="3" name="Title 2">
            <a:extLst>
              <a:ext uri="{FF2B5EF4-FFF2-40B4-BE49-F238E27FC236}">
                <a16:creationId xmlns:a16="http://schemas.microsoft.com/office/drawing/2014/main" id="{94774479-88D3-9845-9D93-209BD5051A74}"/>
              </a:ext>
            </a:extLst>
          </p:cNvPr>
          <p:cNvSpPr>
            <a:spLocks noGrp="1"/>
          </p:cNvSpPr>
          <p:nvPr>
            <p:ph type="title" idx="4294967295"/>
          </p:nvPr>
        </p:nvSpPr>
        <p:spPr>
          <a:xfrm>
            <a:off x="0" y="5953765"/>
            <a:ext cx="9144000" cy="904239"/>
          </a:xfrm>
          <a:solidFill>
            <a:schemeClr val="accent6"/>
          </a:solidFill>
        </p:spPr>
        <p:txBody>
          <a:bodyPr anchor="ctr" anchorCtr="1"/>
          <a:lstStyle/>
          <a:p>
            <a:pPr algn="ctr"/>
            <a:r>
              <a:rPr lang="en-US" sz="3500" dirty="0">
                <a:solidFill>
                  <a:srgbClr val="FCFC5F"/>
                </a:solidFill>
              </a:rPr>
              <a:t>The Science of Risk &amp; Resilience</a:t>
            </a:r>
          </a:p>
        </p:txBody>
      </p:sp>
      <p:sp>
        <p:nvSpPr>
          <p:cNvPr id="13" name="TextBox 12">
            <a:extLst>
              <a:ext uri="{FF2B5EF4-FFF2-40B4-BE49-F238E27FC236}">
                <a16:creationId xmlns:a16="http://schemas.microsoft.com/office/drawing/2014/main" id="{70E4348D-81ED-CE44-A175-8CA6EE537285}"/>
              </a:ext>
            </a:extLst>
          </p:cNvPr>
          <p:cNvSpPr txBox="1"/>
          <p:nvPr/>
        </p:nvSpPr>
        <p:spPr>
          <a:xfrm>
            <a:off x="1068665" y="2075457"/>
            <a:ext cx="2195063" cy="461665"/>
          </a:xfrm>
          <a:prstGeom prst="rect">
            <a:avLst/>
          </a:prstGeom>
          <a:noFill/>
        </p:spPr>
        <p:txBody>
          <a:bodyPr wrap="square" rtlCol="0">
            <a:spAutoFit/>
          </a:bodyPr>
          <a:lstStyle/>
          <a:p>
            <a:pPr algn="ctr" defTabSz="457178">
              <a:defRPr/>
            </a:pPr>
            <a:r>
              <a:rPr lang="en-US" sz="2400" b="1" dirty="0">
                <a:solidFill>
                  <a:srgbClr val="167EA9"/>
                </a:solidFill>
                <a:latin typeface="Arial" panose="020B0604020202020204" pitchFamily="34" charset="0"/>
                <a:cs typeface="Arial" panose="020B0604020202020204" pitchFamily="34" charset="0"/>
              </a:rPr>
              <a:t>Protective</a:t>
            </a:r>
          </a:p>
        </p:txBody>
      </p:sp>
      <p:sp>
        <p:nvSpPr>
          <p:cNvPr id="8" name="TextBox 7"/>
          <p:cNvSpPr txBox="1"/>
          <p:nvPr/>
        </p:nvSpPr>
        <p:spPr>
          <a:xfrm>
            <a:off x="3494617" y="4210173"/>
            <a:ext cx="2133600" cy="1015663"/>
          </a:xfrm>
          <a:prstGeom prst="rect">
            <a:avLst/>
          </a:prstGeom>
          <a:noFill/>
        </p:spPr>
        <p:txBody>
          <a:bodyPr wrap="square" rtlCol="0">
            <a:spAutoFit/>
          </a:bodyPr>
          <a:lstStyle/>
          <a:p>
            <a:pPr algn="ctr" defTabSz="457178">
              <a:defRPr/>
            </a:pPr>
            <a:r>
              <a:rPr lang="en-US" sz="2000" b="1" dirty="0">
                <a:solidFill>
                  <a:srgbClr val="167EA9"/>
                </a:solidFill>
                <a:latin typeface="Arial" panose="020B0604020202020204" pitchFamily="34" charset="0"/>
                <a:cs typeface="Arial" panose="020B0604020202020204" pitchFamily="34" charset="0"/>
              </a:rPr>
              <a:t>Individual</a:t>
            </a:r>
          </a:p>
          <a:p>
            <a:pPr algn="ctr" defTabSz="457178">
              <a:defRPr/>
            </a:pPr>
            <a:r>
              <a:rPr lang="en-US" sz="2000" b="1" dirty="0">
                <a:solidFill>
                  <a:srgbClr val="167EA9"/>
                </a:solidFill>
                <a:latin typeface="Arial" panose="020B0604020202020204" pitchFamily="34" charset="0"/>
                <a:cs typeface="Arial" panose="020B0604020202020204" pitchFamily="34" charset="0"/>
              </a:rPr>
              <a:t>Family </a:t>
            </a:r>
          </a:p>
          <a:p>
            <a:pPr algn="ctr" defTabSz="457178">
              <a:defRPr/>
            </a:pPr>
            <a:r>
              <a:rPr lang="en-US" sz="2000" b="1" dirty="0">
                <a:solidFill>
                  <a:srgbClr val="167EA9"/>
                </a:solidFill>
                <a:latin typeface="Arial" panose="020B0604020202020204" pitchFamily="34" charset="0"/>
                <a:cs typeface="Arial" panose="020B0604020202020204" pitchFamily="34" charset="0"/>
              </a:rPr>
              <a:t>Environment</a:t>
            </a:r>
          </a:p>
        </p:txBody>
      </p:sp>
      <p:sp>
        <p:nvSpPr>
          <p:cNvPr id="14" name="TextBox 13">
            <a:extLst>
              <a:ext uri="{FF2B5EF4-FFF2-40B4-BE49-F238E27FC236}">
                <a16:creationId xmlns:a16="http://schemas.microsoft.com/office/drawing/2014/main" id="{BB56850A-A90B-324B-A010-E5CD83928D21}"/>
              </a:ext>
            </a:extLst>
          </p:cNvPr>
          <p:cNvSpPr txBox="1"/>
          <p:nvPr/>
        </p:nvSpPr>
        <p:spPr>
          <a:xfrm>
            <a:off x="5854885" y="2075457"/>
            <a:ext cx="2195063" cy="461665"/>
          </a:xfrm>
          <a:prstGeom prst="rect">
            <a:avLst/>
          </a:prstGeom>
          <a:noFill/>
        </p:spPr>
        <p:txBody>
          <a:bodyPr wrap="square" rtlCol="0">
            <a:spAutoFit/>
          </a:bodyPr>
          <a:lstStyle/>
          <a:p>
            <a:pPr algn="ctr" defTabSz="457178">
              <a:defRPr/>
            </a:pPr>
            <a:r>
              <a:rPr lang="en-US" sz="2400" b="1" dirty="0">
                <a:solidFill>
                  <a:srgbClr val="167EA9"/>
                </a:solidFill>
                <a:latin typeface="Arial" panose="020B0604020202020204" pitchFamily="34" charset="0"/>
                <a:cs typeface="Arial" panose="020B0604020202020204" pitchFamily="34" charset="0"/>
              </a:rPr>
              <a:t>Risk</a:t>
            </a:r>
          </a:p>
        </p:txBody>
      </p:sp>
    </p:spTree>
    <p:extLst>
      <p:ext uri="{BB962C8B-B14F-4D97-AF65-F5344CB8AC3E}">
        <p14:creationId xmlns:p14="http://schemas.microsoft.com/office/powerpoint/2010/main" val="3314411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4FF602-1183-B64C-A098-646939C12395}"/>
              </a:ext>
            </a:extLst>
          </p:cNvPr>
          <p:cNvSpPr>
            <a:spLocks noGrp="1"/>
          </p:cNvSpPr>
          <p:nvPr>
            <p:ph type="title"/>
          </p:nvPr>
        </p:nvSpPr>
        <p:spPr/>
        <p:txBody>
          <a:bodyPr/>
          <a:lstStyle/>
          <a:p>
            <a:r>
              <a:rPr lang="en-US" dirty="0">
                <a:solidFill>
                  <a:srgbClr val="FCFC5F"/>
                </a:solidFill>
              </a:rPr>
              <a:t>Assessment vs. Screening</a:t>
            </a:r>
          </a:p>
        </p:txBody>
      </p:sp>
      <p:sp>
        <p:nvSpPr>
          <p:cNvPr id="20" name="Text Placeholder 19">
            <a:extLst>
              <a:ext uri="{FF2B5EF4-FFF2-40B4-BE49-F238E27FC236}">
                <a16:creationId xmlns:a16="http://schemas.microsoft.com/office/drawing/2014/main" id="{3CA08124-E08F-1E4C-8CA9-C93DB7187A4D}"/>
              </a:ext>
            </a:extLst>
          </p:cNvPr>
          <p:cNvSpPr>
            <a:spLocks noGrp="1"/>
          </p:cNvSpPr>
          <p:nvPr>
            <p:ph type="body" idx="1"/>
          </p:nvPr>
        </p:nvSpPr>
        <p:spPr/>
        <p:txBody>
          <a:bodyPr/>
          <a:lstStyle/>
          <a:p>
            <a:r>
              <a:rPr lang="en-US" dirty="0">
                <a:solidFill>
                  <a:schemeClr val="bg1">
                    <a:lumMod val="75000"/>
                    <a:lumOff val="25000"/>
                  </a:schemeClr>
                </a:solidFill>
              </a:rPr>
              <a:t>Assessment</a:t>
            </a:r>
          </a:p>
        </p:txBody>
      </p:sp>
      <p:sp>
        <p:nvSpPr>
          <p:cNvPr id="22" name="Content Placeholder 21">
            <a:extLst>
              <a:ext uri="{FF2B5EF4-FFF2-40B4-BE49-F238E27FC236}">
                <a16:creationId xmlns:a16="http://schemas.microsoft.com/office/drawing/2014/main" id="{A47A1676-162D-AA43-8326-E4BA1F679E20}"/>
              </a:ext>
            </a:extLst>
          </p:cNvPr>
          <p:cNvSpPr>
            <a:spLocks noGrp="1"/>
          </p:cNvSpPr>
          <p:nvPr>
            <p:ph sz="half" idx="2"/>
          </p:nvPr>
        </p:nvSpPr>
        <p:spPr>
          <a:xfrm>
            <a:off x="402748" y="2590804"/>
            <a:ext cx="4013200" cy="3657601"/>
          </a:xfrm>
        </p:spPr>
        <p:txBody>
          <a:bodyPr>
            <a:normAutofit/>
          </a:bodyPr>
          <a:lstStyle/>
          <a:p>
            <a:pPr lvl="0"/>
            <a:endParaRPr lang="en-US" altLang="en-US" dirty="0"/>
          </a:p>
          <a:p>
            <a:pPr lvl="0"/>
            <a:r>
              <a:rPr lang="en-US" altLang="en-US" dirty="0"/>
              <a:t>Scope: Broad/Deep.</a:t>
            </a:r>
          </a:p>
          <a:p>
            <a:pPr lvl="0"/>
            <a:r>
              <a:rPr lang="en-US" altLang="en-US" dirty="0"/>
              <a:t>Time: Lengthy.</a:t>
            </a:r>
          </a:p>
          <a:p>
            <a:pPr lvl="0"/>
            <a:r>
              <a:rPr lang="en-US" altLang="en-US" dirty="0"/>
              <a:t>Purpose: Diagnostic.</a:t>
            </a:r>
          </a:p>
        </p:txBody>
      </p:sp>
      <p:sp>
        <p:nvSpPr>
          <p:cNvPr id="28" name="Text Placeholder 27">
            <a:extLst>
              <a:ext uri="{FF2B5EF4-FFF2-40B4-BE49-F238E27FC236}">
                <a16:creationId xmlns:a16="http://schemas.microsoft.com/office/drawing/2014/main" id="{B483ECE8-5485-1745-AA70-07951DF1051C}"/>
              </a:ext>
            </a:extLst>
          </p:cNvPr>
          <p:cNvSpPr>
            <a:spLocks noGrp="1"/>
          </p:cNvSpPr>
          <p:nvPr>
            <p:ph type="body" sz="quarter" idx="3"/>
          </p:nvPr>
        </p:nvSpPr>
        <p:spPr/>
        <p:txBody>
          <a:bodyPr/>
          <a:lstStyle/>
          <a:p>
            <a:r>
              <a:rPr lang="en-US" dirty="0">
                <a:solidFill>
                  <a:schemeClr val="bg1">
                    <a:lumMod val="75000"/>
                    <a:lumOff val="25000"/>
                  </a:schemeClr>
                </a:solidFill>
              </a:rPr>
              <a:t>Screening</a:t>
            </a:r>
          </a:p>
        </p:txBody>
      </p:sp>
      <p:sp>
        <p:nvSpPr>
          <p:cNvPr id="29" name="Content Placeholder 28">
            <a:extLst>
              <a:ext uri="{FF2B5EF4-FFF2-40B4-BE49-F238E27FC236}">
                <a16:creationId xmlns:a16="http://schemas.microsoft.com/office/drawing/2014/main" id="{28F8FE34-54AA-AC4F-A7D1-3AE2D256C6F9}"/>
              </a:ext>
            </a:extLst>
          </p:cNvPr>
          <p:cNvSpPr>
            <a:spLocks noGrp="1"/>
          </p:cNvSpPr>
          <p:nvPr>
            <p:ph sz="quarter" idx="4"/>
          </p:nvPr>
        </p:nvSpPr>
        <p:spPr/>
        <p:txBody>
          <a:bodyPr>
            <a:normAutofit/>
          </a:bodyPr>
          <a:lstStyle/>
          <a:p>
            <a:endParaRPr lang="en-US" dirty="0"/>
          </a:p>
          <a:p>
            <a:r>
              <a:rPr lang="en-US" dirty="0"/>
              <a:t>Scope: Narrow/Snapshot.</a:t>
            </a:r>
          </a:p>
          <a:p>
            <a:r>
              <a:rPr lang="en-US" dirty="0"/>
              <a:t>Time: Brief. </a:t>
            </a:r>
          </a:p>
          <a:p>
            <a:r>
              <a:rPr lang="en-US" dirty="0"/>
              <a:t>Purpose: Determine Risk. </a:t>
            </a:r>
          </a:p>
          <a:p>
            <a:pPr marL="0" indent="0">
              <a:buNone/>
            </a:pPr>
            <a:endParaRPr lang="en-US" dirty="0"/>
          </a:p>
        </p:txBody>
      </p:sp>
    </p:spTree>
    <p:extLst>
      <p:ext uri="{BB962C8B-B14F-4D97-AF65-F5344CB8AC3E}">
        <p14:creationId xmlns:p14="http://schemas.microsoft.com/office/powerpoint/2010/main" val="27938653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29000"/>
            <a:ext cx="9144000" cy="3317239"/>
          </a:xfrm>
        </p:spPr>
        <p:txBody>
          <a:bodyPr/>
          <a:lstStyle/>
          <a:p>
            <a:r>
              <a:rPr lang="en-US" dirty="0"/>
              <a:t>Why Screen for Developmental Risk: </a:t>
            </a:r>
            <a:br>
              <a:rPr lang="en-US" dirty="0"/>
            </a:br>
            <a:r>
              <a:rPr lang="en-US" dirty="0"/>
              <a:t>4 Critical Needs</a:t>
            </a:r>
          </a:p>
        </p:txBody>
      </p:sp>
    </p:spTree>
    <p:extLst>
      <p:ext uri="{BB962C8B-B14F-4D97-AF65-F5344CB8AC3E}">
        <p14:creationId xmlns:p14="http://schemas.microsoft.com/office/powerpoint/2010/main" val="3994140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a Critical Need: </a:t>
            </a:r>
            <a:br>
              <a:rPr lang="en-US" dirty="0"/>
            </a:br>
            <a:r>
              <a:rPr lang="en-US" dirty="0">
                <a:solidFill>
                  <a:srgbClr val="B7D9E8"/>
                </a:solidFill>
              </a:rPr>
              <a:t>1: Prevalence of Risks—</a:t>
            </a:r>
            <a:r>
              <a:rPr lang="en-US" i="1" dirty="0">
                <a:solidFill>
                  <a:srgbClr val="B7D9E8"/>
                </a:solidFill>
              </a:rPr>
              <a:t>Child</a:t>
            </a:r>
          </a:p>
        </p:txBody>
      </p:sp>
      <p:sp>
        <p:nvSpPr>
          <p:cNvPr id="3" name="Content Placeholder 2"/>
          <p:cNvSpPr>
            <a:spLocks noGrp="1"/>
          </p:cNvSpPr>
          <p:nvPr>
            <p:ph type="body" sz="quarter" idx="11"/>
          </p:nvPr>
        </p:nvSpPr>
        <p:spPr/>
        <p:txBody>
          <a:bodyPr>
            <a:normAutofit fontScale="85000" lnSpcReduction="10000"/>
          </a:bodyPr>
          <a:lstStyle/>
          <a:p>
            <a:pPr marL="0" indent="0">
              <a:buNone/>
            </a:pPr>
            <a:r>
              <a:rPr lang="en-US" b="1" dirty="0"/>
              <a:t>Developmental Delay</a:t>
            </a:r>
          </a:p>
          <a:p>
            <a:r>
              <a:rPr lang="en-US" b="1" dirty="0">
                <a:solidFill>
                  <a:srgbClr val="167EA9"/>
                </a:solidFill>
              </a:rPr>
              <a:t>6-7% </a:t>
            </a:r>
            <a:r>
              <a:rPr lang="en-US" dirty="0"/>
              <a:t>US children (age 3-17) diagnosed </a:t>
            </a:r>
          </a:p>
          <a:p>
            <a:pPr lvl="0"/>
            <a:r>
              <a:rPr lang="en-US" dirty="0"/>
              <a:t> </a:t>
            </a:r>
            <a:r>
              <a:rPr lang="en-US" b="1" dirty="0">
                <a:solidFill>
                  <a:srgbClr val="167EA9"/>
                </a:solidFill>
              </a:rPr>
              <a:t>2x </a:t>
            </a:r>
            <a:r>
              <a:rPr lang="en-US" dirty="0"/>
              <a:t>Children living in poverty</a:t>
            </a:r>
          </a:p>
          <a:p>
            <a:pPr lvl="0"/>
            <a:r>
              <a:rPr lang="en-US" b="1" dirty="0">
                <a:solidFill>
                  <a:srgbClr val="167EA9"/>
                </a:solidFill>
              </a:rPr>
              <a:t> 2x </a:t>
            </a:r>
            <a:r>
              <a:rPr lang="en-US" dirty="0"/>
              <a:t>Hispanic and Black children</a:t>
            </a:r>
          </a:p>
          <a:p>
            <a:r>
              <a:rPr lang="en-US" b="1" dirty="0">
                <a:solidFill>
                  <a:srgbClr val="167EA9"/>
                </a:solidFill>
              </a:rPr>
              <a:t>25% </a:t>
            </a:r>
            <a:r>
              <a:rPr lang="en-US" dirty="0"/>
              <a:t>Young children who are homeless</a:t>
            </a:r>
          </a:p>
          <a:p>
            <a:endParaRPr lang="en-US" dirty="0"/>
          </a:p>
        </p:txBody>
      </p:sp>
      <p:sp>
        <p:nvSpPr>
          <p:cNvPr id="15" name="Text Placeholder 14">
            <a:extLst>
              <a:ext uri="{FF2B5EF4-FFF2-40B4-BE49-F238E27FC236}">
                <a16:creationId xmlns:a16="http://schemas.microsoft.com/office/drawing/2014/main" id="{4C8C805B-396A-1C41-AF8F-649A3F1D9299}"/>
              </a:ext>
            </a:extLst>
          </p:cNvPr>
          <p:cNvSpPr>
            <a:spLocks noGrp="1"/>
          </p:cNvSpPr>
          <p:nvPr>
            <p:ph type="body" sz="quarter" idx="12"/>
          </p:nvPr>
        </p:nvSpPr>
        <p:spPr/>
        <p:txBody>
          <a:bodyPr>
            <a:normAutofit/>
          </a:bodyPr>
          <a:lstStyle/>
          <a:p>
            <a:r>
              <a:rPr lang="en-US" sz="1200" dirty="0"/>
              <a:t>Sources: National Child Health Survey, 2017; Child Trends, 2013; </a:t>
            </a:r>
            <a:r>
              <a:rPr lang="en-US" sz="1200" dirty="0" err="1"/>
              <a:t>Haskett</a:t>
            </a:r>
            <a:r>
              <a:rPr lang="en-US" sz="1200" dirty="0"/>
              <a:t> et al, 2015, RWJF, 2017</a:t>
            </a:r>
          </a:p>
        </p:txBody>
      </p:sp>
      <p:pic>
        <p:nvPicPr>
          <p:cNvPr id="7" name="Picture Placeholder 6" descr="A person sitting at a table&#10;&#10;Description automatically generated">
            <a:extLst>
              <a:ext uri="{FF2B5EF4-FFF2-40B4-BE49-F238E27FC236}">
                <a16:creationId xmlns:a16="http://schemas.microsoft.com/office/drawing/2014/main" id="{A5CF7C50-F6AA-F84D-A842-ED96BB81F42E}"/>
              </a:ext>
            </a:extLst>
          </p:cNvPr>
          <p:cNvPicPr>
            <a:picLocks noGrp="1" noChangeAspect="1"/>
          </p:cNvPicPr>
          <p:nvPr>
            <p:ph type="pic" sz="quarter" idx="10"/>
          </p:nvPr>
        </p:nvPicPr>
        <p:blipFill rotWithShape="1">
          <a:blip r:embed="rId3"/>
          <a:srcRect l="22191" r="31545"/>
          <a:stretch/>
        </p:blipFill>
        <p:spPr>
          <a:xfrm>
            <a:off x="0" y="1600200"/>
            <a:ext cx="3644900" cy="5257800"/>
          </a:xfrm>
        </p:spPr>
      </p:pic>
    </p:spTree>
    <p:extLst>
      <p:ext uri="{BB962C8B-B14F-4D97-AF65-F5344CB8AC3E}">
        <p14:creationId xmlns:p14="http://schemas.microsoft.com/office/powerpoint/2010/main" val="16915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a Critical Need: </a:t>
            </a:r>
            <a:br>
              <a:rPr lang="en-US" dirty="0"/>
            </a:br>
            <a:r>
              <a:rPr lang="en-US" dirty="0">
                <a:solidFill>
                  <a:srgbClr val="B7D9E8"/>
                </a:solidFill>
              </a:rPr>
              <a:t>1: Prevalence of Risks—</a:t>
            </a:r>
            <a:r>
              <a:rPr lang="en-US" i="1" dirty="0">
                <a:solidFill>
                  <a:srgbClr val="B7D9E8"/>
                </a:solidFill>
              </a:rPr>
              <a:t>Child</a:t>
            </a:r>
          </a:p>
        </p:txBody>
      </p:sp>
      <p:sp>
        <p:nvSpPr>
          <p:cNvPr id="3" name="Content Placeholder 2"/>
          <p:cNvSpPr>
            <a:spLocks noGrp="1"/>
          </p:cNvSpPr>
          <p:nvPr>
            <p:ph type="body" sz="quarter" idx="11"/>
          </p:nvPr>
        </p:nvSpPr>
        <p:spPr>
          <a:xfrm>
            <a:off x="3739797" y="1828805"/>
            <a:ext cx="5107345" cy="4340225"/>
          </a:xfrm>
        </p:spPr>
        <p:txBody>
          <a:bodyPr>
            <a:normAutofit fontScale="77500" lnSpcReduction="20000"/>
          </a:bodyPr>
          <a:lstStyle/>
          <a:p>
            <a:pPr marL="0" indent="0">
              <a:buNone/>
            </a:pPr>
            <a:r>
              <a:rPr lang="en-US" b="1" dirty="0"/>
              <a:t>Adverse Childhood Experiences (ACE) One or more</a:t>
            </a:r>
          </a:p>
          <a:p>
            <a:r>
              <a:rPr lang="en-US" b="1" dirty="0">
                <a:solidFill>
                  <a:srgbClr val="167EA9"/>
                </a:solidFill>
              </a:rPr>
              <a:t>40% </a:t>
            </a:r>
            <a:r>
              <a:rPr lang="en-US" dirty="0"/>
              <a:t>White children</a:t>
            </a:r>
          </a:p>
          <a:p>
            <a:r>
              <a:rPr lang="en-US" b="1" dirty="0">
                <a:solidFill>
                  <a:srgbClr val="167EA9"/>
                </a:solidFill>
              </a:rPr>
              <a:t>51% </a:t>
            </a:r>
            <a:r>
              <a:rPr lang="en-US" dirty="0"/>
              <a:t>Hispanic children </a:t>
            </a:r>
          </a:p>
          <a:p>
            <a:r>
              <a:rPr lang="en-US" b="1" dirty="0">
                <a:solidFill>
                  <a:srgbClr val="167EA9"/>
                </a:solidFill>
              </a:rPr>
              <a:t>64% </a:t>
            </a:r>
            <a:r>
              <a:rPr lang="en-US" dirty="0"/>
              <a:t>Black children </a:t>
            </a:r>
          </a:p>
          <a:p>
            <a:pPr lvl="0"/>
            <a:r>
              <a:rPr lang="en-US" b="1" dirty="0">
                <a:solidFill>
                  <a:srgbClr val="167EA9"/>
                </a:solidFill>
              </a:rPr>
              <a:t>62% </a:t>
            </a:r>
            <a:r>
              <a:rPr lang="en-US" dirty="0"/>
              <a:t>children with family incomes under 200 percent of the federal poverty level</a:t>
            </a:r>
          </a:p>
          <a:p>
            <a:endParaRPr lang="en-US" dirty="0"/>
          </a:p>
        </p:txBody>
      </p:sp>
      <p:sp>
        <p:nvSpPr>
          <p:cNvPr id="10" name="Text Placeholder 9">
            <a:extLst>
              <a:ext uri="{FF2B5EF4-FFF2-40B4-BE49-F238E27FC236}">
                <a16:creationId xmlns:a16="http://schemas.microsoft.com/office/drawing/2014/main" id="{04B710C8-C3A6-0B49-8945-667EE8288291}"/>
              </a:ext>
            </a:extLst>
          </p:cNvPr>
          <p:cNvSpPr>
            <a:spLocks noGrp="1"/>
          </p:cNvSpPr>
          <p:nvPr>
            <p:ph type="body" sz="quarter" idx="12"/>
          </p:nvPr>
        </p:nvSpPr>
        <p:spPr/>
        <p:txBody>
          <a:bodyPr>
            <a:normAutofit fontScale="92500" lnSpcReduction="10000"/>
          </a:bodyPr>
          <a:lstStyle/>
          <a:p>
            <a:r>
              <a:rPr lang="en-US" dirty="0"/>
              <a:t>Sources: National Child Health Survey, 2017; Child Trends, 2013; </a:t>
            </a:r>
            <a:r>
              <a:rPr lang="en-US" dirty="0" err="1"/>
              <a:t>Haskett</a:t>
            </a:r>
            <a:r>
              <a:rPr lang="en-US" dirty="0"/>
              <a:t> et al, 2015, RWJF, 2017</a:t>
            </a:r>
          </a:p>
        </p:txBody>
      </p:sp>
      <p:pic>
        <p:nvPicPr>
          <p:cNvPr id="11" name="Picture Placeholder 6" descr="A person sitting at a table&#10;&#10;Description automatically generated">
            <a:extLst>
              <a:ext uri="{FF2B5EF4-FFF2-40B4-BE49-F238E27FC236}">
                <a16:creationId xmlns:a16="http://schemas.microsoft.com/office/drawing/2014/main" id="{45DA5EF5-723E-D342-A382-6DDC968E01F5}"/>
              </a:ext>
            </a:extLst>
          </p:cNvPr>
          <p:cNvPicPr>
            <a:picLocks noGrp="1" noChangeAspect="1"/>
          </p:cNvPicPr>
          <p:nvPr>
            <p:ph type="pic" sz="quarter" idx="10"/>
          </p:nvPr>
        </p:nvPicPr>
        <p:blipFill rotWithShape="1">
          <a:blip r:embed="rId3"/>
          <a:srcRect l="22191" r="31545"/>
          <a:stretch/>
        </p:blipFill>
        <p:spPr>
          <a:xfrm>
            <a:off x="0" y="1600200"/>
            <a:ext cx="3644900" cy="5257800"/>
          </a:xfrm>
        </p:spPr>
      </p:pic>
    </p:spTree>
    <p:extLst>
      <p:ext uri="{BB962C8B-B14F-4D97-AF65-F5344CB8AC3E}">
        <p14:creationId xmlns:p14="http://schemas.microsoft.com/office/powerpoint/2010/main" val="2952072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a Critical Need: </a:t>
            </a:r>
            <a:br>
              <a:rPr lang="en-US" dirty="0"/>
            </a:br>
            <a:r>
              <a:rPr lang="en-US" dirty="0">
                <a:solidFill>
                  <a:srgbClr val="B7D9E8"/>
                </a:solidFill>
              </a:rPr>
              <a:t>1: Prevalence of Risks—</a:t>
            </a:r>
            <a:r>
              <a:rPr lang="en-US" i="1" dirty="0">
                <a:solidFill>
                  <a:srgbClr val="B7D9E8"/>
                </a:solidFill>
              </a:rPr>
              <a:t>Child</a:t>
            </a:r>
            <a:endParaRPr lang="en-US" dirty="0"/>
          </a:p>
        </p:txBody>
      </p:sp>
      <p:sp>
        <p:nvSpPr>
          <p:cNvPr id="3" name="Content Placeholder 2"/>
          <p:cNvSpPr>
            <a:spLocks noGrp="1"/>
          </p:cNvSpPr>
          <p:nvPr>
            <p:ph type="body" sz="quarter" idx="11"/>
          </p:nvPr>
        </p:nvSpPr>
        <p:spPr>
          <a:xfrm>
            <a:off x="3790122" y="1789043"/>
            <a:ext cx="5309275" cy="4474733"/>
          </a:xfrm>
        </p:spPr>
        <p:txBody>
          <a:bodyPr>
            <a:normAutofit fontScale="62500" lnSpcReduction="20000"/>
          </a:bodyPr>
          <a:lstStyle/>
          <a:p>
            <a:pPr marL="0" indent="0">
              <a:spcAft>
                <a:spcPts val="700"/>
              </a:spcAft>
              <a:buNone/>
            </a:pPr>
            <a:r>
              <a:rPr lang="en-US" b="1" dirty="0"/>
              <a:t>Adverse Childhood Experiences (ACE) children ages 3 – 5</a:t>
            </a:r>
          </a:p>
          <a:p>
            <a:pPr marL="0" indent="0">
              <a:spcBef>
                <a:spcPts val="700"/>
              </a:spcBef>
              <a:spcAft>
                <a:spcPts val="700"/>
              </a:spcAft>
              <a:buNone/>
            </a:pPr>
            <a:r>
              <a:rPr lang="en-US" dirty="0"/>
              <a:t>Impacts a child’s social emotional development and chances of school success.</a:t>
            </a:r>
            <a:endParaRPr lang="en-US" b="1" dirty="0">
              <a:solidFill>
                <a:srgbClr val="167EA9"/>
              </a:solidFill>
            </a:endParaRPr>
          </a:p>
          <a:p>
            <a:r>
              <a:rPr lang="en-US" b="1" dirty="0">
                <a:solidFill>
                  <a:srgbClr val="167EA9"/>
                </a:solidFill>
              </a:rPr>
              <a:t>2+ ACEs                4x </a:t>
            </a:r>
            <a:r>
              <a:rPr lang="en-US" dirty="0"/>
              <a:t>more likely to have trouble calming themselves down, be easily distracted, and have a hard time making and keeping friends.</a:t>
            </a:r>
          </a:p>
          <a:p>
            <a:r>
              <a:rPr lang="en-US" b="1" dirty="0">
                <a:solidFill>
                  <a:srgbClr val="167EA9"/>
                </a:solidFill>
              </a:rPr>
              <a:t>75% </a:t>
            </a:r>
            <a:r>
              <a:rPr lang="en-US" dirty="0"/>
              <a:t>children ages 3 to 5 who have been expelled from preschool also had ACEs.</a:t>
            </a:r>
          </a:p>
          <a:p>
            <a:endParaRPr lang="en-US" dirty="0"/>
          </a:p>
          <a:p>
            <a:endParaRPr lang="en-US" dirty="0"/>
          </a:p>
        </p:txBody>
      </p:sp>
      <p:sp>
        <p:nvSpPr>
          <p:cNvPr id="17" name="Text Placeholder 16">
            <a:extLst>
              <a:ext uri="{FF2B5EF4-FFF2-40B4-BE49-F238E27FC236}">
                <a16:creationId xmlns:a16="http://schemas.microsoft.com/office/drawing/2014/main" id="{413EF489-85D7-9E47-A2C0-11F52F20818A}"/>
              </a:ext>
            </a:extLst>
          </p:cNvPr>
          <p:cNvSpPr>
            <a:spLocks noGrp="1"/>
          </p:cNvSpPr>
          <p:nvPr>
            <p:ph type="body" sz="quarter" idx="12"/>
          </p:nvPr>
        </p:nvSpPr>
        <p:spPr>
          <a:xfrm>
            <a:off x="3644900" y="6208464"/>
            <a:ext cx="5190008" cy="527189"/>
          </a:xfrm>
        </p:spPr>
        <p:txBody>
          <a:bodyPr>
            <a:noAutofit/>
          </a:bodyPr>
          <a:lstStyle/>
          <a:p>
            <a:r>
              <a:rPr lang="en-US" sz="1200" dirty="0"/>
              <a:t>Source:  RWJF (2017) https://</a:t>
            </a:r>
            <a:r>
              <a:rPr lang="en-US" sz="1200" dirty="0" err="1"/>
              <a:t>www.rwjf.org</a:t>
            </a:r>
            <a:r>
              <a:rPr lang="en-US" sz="1200" dirty="0"/>
              <a:t>/</a:t>
            </a:r>
            <a:r>
              <a:rPr lang="en-US" sz="1200" dirty="0" err="1"/>
              <a:t>en</a:t>
            </a:r>
            <a:r>
              <a:rPr lang="en-US" sz="1200" dirty="0"/>
              <a:t>/library/articles-and-news/2017/10/traumatic-experiences-widespread-among-u-s--youth--new-data-</a:t>
            </a:r>
            <a:r>
              <a:rPr lang="en-US" sz="1200" dirty="0" err="1"/>
              <a:t>show.html</a:t>
            </a:r>
            <a:endParaRPr lang="en-US" sz="1200" dirty="0"/>
          </a:p>
        </p:txBody>
      </p:sp>
      <p:sp>
        <p:nvSpPr>
          <p:cNvPr id="4" name="Arrow: Right 3">
            <a:extLst>
              <a:ext uri="{FF2B5EF4-FFF2-40B4-BE49-F238E27FC236}">
                <a16:creationId xmlns:a16="http://schemas.microsoft.com/office/drawing/2014/main" id="{2B132BF2-98C9-47E6-B5E5-1D13D248A8A5}"/>
              </a:ext>
            </a:extLst>
          </p:cNvPr>
          <p:cNvSpPr/>
          <p:nvPr/>
        </p:nvSpPr>
        <p:spPr>
          <a:xfrm>
            <a:off x="5388888" y="3481864"/>
            <a:ext cx="811259" cy="281645"/>
          </a:xfrm>
          <a:prstGeom prst="rightArrow">
            <a:avLst/>
          </a:prstGeom>
          <a:solidFill>
            <a:schemeClr val="accent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4"/>
              </a:solidFill>
            </a:endParaRPr>
          </a:p>
        </p:txBody>
      </p:sp>
      <p:pic>
        <p:nvPicPr>
          <p:cNvPr id="10" name="Picture Placeholder 6" descr="A person sitting at a table&#10;&#10;Description automatically generated">
            <a:extLst>
              <a:ext uri="{FF2B5EF4-FFF2-40B4-BE49-F238E27FC236}">
                <a16:creationId xmlns:a16="http://schemas.microsoft.com/office/drawing/2014/main" id="{70A66550-4FCA-8C41-8120-6EE6BB831C03}"/>
              </a:ext>
            </a:extLst>
          </p:cNvPr>
          <p:cNvPicPr>
            <a:picLocks noGrp="1" noChangeAspect="1"/>
          </p:cNvPicPr>
          <p:nvPr>
            <p:ph type="pic" sz="quarter" idx="10"/>
          </p:nvPr>
        </p:nvPicPr>
        <p:blipFill rotWithShape="1">
          <a:blip r:embed="rId3"/>
          <a:srcRect l="22191" r="31545"/>
          <a:stretch/>
        </p:blipFill>
        <p:spPr>
          <a:xfrm>
            <a:off x="0" y="1600200"/>
            <a:ext cx="3644900" cy="5257800"/>
          </a:xfrm>
        </p:spPr>
      </p:pic>
    </p:spTree>
    <p:extLst>
      <p:ext uri="{BB962C8B-B14F-4D97-AF65-F5344CB8AC3E}">
        <p14:creationId xmlns:p14="http://schemas.microsoft.com/office/powerpoint/2010/main" val="1717064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a Critical Need: </a:t>
            </a:r>
            <a:br>
              <a:rPr lang="en-US" dirty="0"/>
            </a:br>
            <a:r>
              <a:rPr lang="en-US" dirty="0">
                <a:solidFill>
                  <a:srgbClr val="B7D9E8"/>
                </a:solidFill>
              </a:rPr>
              <a:t>2: Prevalence—</a:t>
            </a:r>
            <a:r>
              <a:rPr lang="en-US" i="1" dirty="0">
                <a:solidFill>
                  <a:srgbClr val="B7D9E8"/>
                </a:solidFill>
              </a:rPr>
              <a:t>Parents </a:t>
            </a:r>
          </a:p>
        </p:txBody>
      </p:sp>
      <p:sp>
        <p:nvSpPr>
          <p:cNvPr id="3" name="Content Placeholder 2"/>
          <p:cNvSpPr>
            <a:spLocks noGrp="1"/>
          </p:cNvSpPr>
          <p:nvPr>
            <p:ph type="body" sz="quarter" idx="11"/>
          </p:nvPr>
        </p:nvSpPr>
        <p:spPr/>
        <p:txBody>
          <a:bodyPr>
            <a:normAutofit fontScale="62500" lnSpcReduction="20000"/>
          </a:bodyPr>
          <a:lstStyle/>
          <a:p>
            <a:pPr marL="0" indent="0">
              <a:buNone/>
            </a:pPr>
            <a:r>
              <a:rPr lang="en-US" sz="3500" i="1" dirty="0"/>
              <a:t>“Extremely poor and homeless women have disproportionately high rates of depression that are compounded by their circumstances.”</a:t>
            </a:r>
            <a:br>
              <a:rPr lang="en-US" sz="3500" dirty="0"/>
            </a:br>
            <a:r>
              <a:rPr lang="en-US" sz="1900" dirty="0"/>
              <a:t>—Bassuk &amp; </a:t>
            </a:r>
            <a:r>
              <a:rPr lang="en-US" sz="1900" dirty="0" err="1"/>
              <a:t>Beardslee</a:t>
            </a:r>
            <a:r>
              <a:rPr lang="en-US" sz="1900" dirty="0"/>
              <a:t>, 2016</a:t>
            </a:r>
          </a:p>
          <a:p>
            <a:pPr lvl="0"/>
            <a:r>
              <a:rPr lang="en-US" b="1" dirty="0">
                <a:solidFill>
                  <a:srgbClr val="167EA9"/>
                </a:solidFill>
              </a:rPr>
              <a:t>25% </a:t>
            </a:r>
            <a:r>
              <a:rPr lang="en-US" dirty="0"/>
              <a:t>mothers living in poverty; ethnic/racial minorities </a:t>
            </a:r>
          </a:p>
          <a:p>
            <a:pPr lvl="0"/>
            <a:r>
              <a:rPr lang="en-US" b="1" dirty="0">
                <a:solidFill>
                  <a:srgbClr val="167EA9"/>
                </a:solidFill>
              </a:rPr>
              <a:t>40% to 60% </a:t>
            </a:r>
            <a:r>
              <a:rPr lang="en-US" dirty="0"/>
              <a:t>low-income mothers with young children </a:t>
            </a:r>
          </a:p>
          <a:p>
            <a:pPr lvl="0"/>
            <a:r>
              <a:rPr lang="en-US" b="1" dirty="0">
                <a:solidFill>
                  <a:srgbClr val="167EA9"/>
                </a:solidFill>
              </a:rPr>
              <a:t>45% to 85% </a:t>
            </a:r>
            <a:r>
              <a:rPr lang="en-US" dirty="0"/>
              <a:t>mothers experiencing homelessness</a:t>
            </a:r>
          </a:p>
        </p:txBody>
      </p:sp>
      <p:sp>
        <p:nvSpPr>
          <p:cNvPr id="10" name="Text Placeholder 9">
            <a:extLst>
              <a:ext uri="{FF2B5EF4-FFF2-40B4-BE49-F238E27FC236}">
                <a16:creationId xmlns:a16="http://schemas.microsoft.com/office/drawing/2014/main" id="{DAAA92AE-9DB4-F346-951D-5838FF18EC77}"/>
              </a:ext>
            </a:extLst>
          </p:cNvPr>
          <p:cNvSpPr>
            <a:spLocks noGrp="1"/>
          </p:cNvSpPr>
          <p:nvPr>
            <p:ph type="body" sz="quarter" idx="12"/>
          </p:nvPr>
        </p:nvSpPr>
        <p:spPr>
          <a:xfrm>
            <a:off x="3914777" y="6169025"/>
            <a:ext cx="4932363" cy="541339"/>
          </a:xfrm>
        </p:spPr>
        <p:txBody>
          <a:bodyPr>
            <a:noAutofit/>
          </a:bodyPr>
          <a:lstStyle/>
          <a:p>
            <a:r>
              <a:rPr lang="en-US" sz="1200" dirty="0"/>
              <a:t>Sources: Hayes et al., 2013, </a:t>
            </a:r>
            <a:r>
              <a:rPr lang="en-US" sz="1200" dirty="0" err="1"/>
              <a:t>Weinreb</a:t>
            </a:r>
            <a:r>
              <a:rPr lang="en-US" sz="1200" dirty="0"/>
              <a:t> et al., 2006 </a:t>
            </a:r>
            <a:r>
              <a:rPr lang="en-US" sz="1200" dirty="0" err="1"/>
              <a:t>Bassuk</a:t>
            </a:r>
            <a:r>
              <a:rPr lang="en-US" sz="1200" dirty="0"/>
              <a:t> et al, 1998; Grote, </a:t>
            </a:r>
            <a:r>
              <a:rPr lang="en-US" sz="1200" dirty="0" err="1"/>
              <a:t>Zukoff</a:t>
            </a:r>
            <a:r>
              <a:rPr lang="en-US" sz="1200" dirty="0"/>
              <a:t>, Swartz, Bledsoe, &amp; </a:t>
            </a:r>
            <a:r>
              <a:rPr lang="en-US" sz="1200" dirty="0" err="1"/>
              <a:t>Geibel</a:t>
            </a:r>
            <a:r>
              <a:rPr lang="en-US" sz="1200" dirty="0"/>
              <a:t>, 2007; Kessler et al., 2003; </a:t>
            </a:r>
            <a:r>
              <a:rPr lang="en-US" sz="1200" dirty="0" err="1"/>
              <a:t>Knitzer</a:t>
            </a:r>
            <a:r>
              <a:rPr lang="en-US" sz="1200" dirty="0"/>
              <a:t>, </a:t>
            </a:r>
            <a:r>
              <a:rPr lang="en-US" sz="1200" dirty="0" err="1"/>
              <a:t>Theberge</a:t>
            </a:r>
            <a:r>
              <a:rPr lang="en-US" sz="1200" dirty="0"/>
              <a:t>, &amp; Johnson, 2008.) </a:t>
            </a:r>
          </a:p>
        </p:txBody>
      </p:sp>
      <p:pic>
        <p:nvPicPr>
          <p:cNvPr id="7" name="Picture Placeholder 6" descr="A picture containing person, outdoor, child, boy&#10;&#10;Description automatically generated">
            <a:extLst>
              <a:ext uri="{FF2B5EF4-FFF2-40B4-BE49-F238E27FC236}">
                <a16:creationId xmlns:a16="http://schemas.microsoft.com/office/drawing/2014/main" id="{71B82110-1C4F-794F-8932-EC084D041BEB}"/>
              </a:ext>
            </a:extLst>
          </p:cNvPr>
          <p:cNvPicPr>
            <a:picLocks noGrp="1" noChangeAspect="1"/>
          </p:cNvPicPr>
          <p:nvPr>
            <p:ph type="pic" sz="quarter" idx="10"/>
          </p:nvPr>
        </p:nvPicPr>
        <p:blipFill>
          <a:blip r:embed="rId3"/>
          <a:srcRect t="1709" b="1709"/>
          <a:stretch>
            <a:fillRect/>
          </a:stretch>
        </p:blipFill>
        <p:spPr/>
      </p:pic>
    </p:spTree>
    <p:extLst>
      <p:ext uri="{BB962C8B-B14F-4D97-AF65-F5344CB8AC3E}">
        <p14:creationId xmlns:p14="http://schemas.microsoft.com/office/powerpoint/2010/main" val="1109185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Addressing a Critical Need: </a:t>
            </a:r>
            <a:br>
              <a:rPr lang="en-US"/>
            </a:br>
            <a:r>
              <a:rPr lang="en-US">
                <a:solidFill>
                  <a:srgbClr val="B7D9E8"/>
                </a:solidFill>
              </a:rPr>
              <a:t>2: Prevalence—</a:t>
            </a:r>
            <a:r>
              <a:rPr lang="en-US" i="1">
                <a:solidFill>
                  <a:srgbClr val="B7D9E8"/>
                </a:solidFill>
              </a:rPr>
              <a:t>Parents </a:t>
            </a:r>
            <a:endParaRPr lang="en-US" dirty="0"/>
          </a:p>
        </p:txBody>
      </p:sp>
      <p:sp>
        <p:nvSpPr>
          <p:cNvPr id="3" name="Content Placeholder 2"/>
          <p:cNvSpPr>
            <a:spLocks noGrp="1"/>
          </p:cNvSpPr>
          <p:nvPr>
            <p:ph type="body" sz="quarter" idx="11"/>
          </p:nvPr>
        </p:nvSpPr>
        <p:spPr>
          <a:xfrm>
            <a:off x="3822313" y="1751528"/>
            <a:ext cx="5102225" cy="4242872"/>
          </a:xfrm>
        </p:spPr>
        <p:txBody>
          <a:bodyPr>
            <a:noAutofit/>
          </a:bodyPr>
          <a:lstStyle/>
          <a:p>
            <a:pPr marL="0" indent="0">
              <a:lnSpc>
                <a:spcPts val="2000"/>
              </a:lnSpc>
              <a:spcBef>
                <a:spcPts val="200"/>
              </a:spcBef>
              <a:spcAft>
                <a:spcPts val="200"/>
              </a:spcAft>
              <a:buNone/>
            </a:pPr>
            <a:r>
              <a:rPr lang="en-US" sz="1800" i="1" dirty="0"/>
              <a:t>“Exposure to trauma is directly related to socioeconomic status (SES) in a dose response manner such that lower income is associated with increased traumatic exposure.”  </a:t>
            </a:r>
          </a:p>
          <a:p>
            <a:pPr marL="0" indent="0">
              <a:lnSpc>
                <a:spcPts val="2000"/>
              </a:lnSpc>
              <a:spcBef>
                <a:spcPts val="700"/>
              </a:spcBef>
              <a:spcAft>
                <a:spcPts val="200"/>
              </a:spcAft>
              <a:buNone/>
            </a:pPr>
            <a:r>
              <a:rPr lang="en-US" sz="1800" i="1" dirty="0"/>
              <a:t>“Children who grow up in economically disadvantaged families and communities are at increased risk for what is referred to as a “toxic stress response.”</a:t>
            </a:r>
            <a:br>
              <a:rPr lang="en-US" sz="2200" dirty="0"/>
            </a:br>
            <a:r>
              <a:rPr lang="en-US" sz="1200" dirty="0"/>
              <a:t>—American Psychological Association</a:t>
            </a:r>
          </a:p>
          <a:p>
            <a:pPr>
              <a:lnSpc>
                <a:spcPct val="100000"/>
              </a:lnSpc>
              <a:spcBef>
                <a:spcPts val="1500"/>
              </a:spcBef>
              <a:spcAft>
                <a:spcPts val="200"/>
              </a:spcAft>
            </a:pPr>
            <a:r>
              <a:rPr lang="en-US" sz="1800" b="1" dirty="0">
                <a:solidFill>
                  <a:srgbClr val="167EA9"/>
                </a:solidFill>
              </a:rPr>
              <a:t>90%+ </a:t>
            </a:r>
            <a:r>
              <a:rPr lang="en-US" sz="1800" dirty="0"/>
              <a:t>homeless mothers exposed to child/adult trauma</a:t>
            </a:r>
          </a:p>
          <a:p>
            <a:pPr>
              <a:lnSpc>
                <a:spcPct val="100000"/>
              </a:lnSpc>
              <a:spcBef>
                <a:spcPts val="200"/>
              </a:spcBef>
              <a:spcAft>
                <a:spcPts val="200"/>
              </a:spcAft>
            </a:pPr>
            <a:r>
              <a:rPr lang="en-US" sz="1800" b="1" dirty="0">
                <a:solidFill>
                  <a:srgbClr val="167EA9"/>
                </a:solidFill>
              </a:rPr>
              <a:t>30%+ </a:t>
            </a:r>
            <a:r>
              <a:rPr lang="en-US" sz="1800" dirty="0"/>
              <a:t>homeless mothers meet criteria for PTSD</a:t>
            </a:r>
          </a:p>
        </p:txBody>
      </p:sp>
      <p:sp>
        <p:nvSpPr>
          <p:cNvPr id="7" name="Text Placeholder 6">
            <a:extLst>
              <a:ext uri="{FF2B5EF4-FFF2-40B4-BE49-F238E27FC236}">
                <a16:creationId xmlns:a16="http://schemas.microsoft.com/office/drawing/2014/main" id="{CF159D26-F6DE-064E-97BC-78811301BE57}"/>
              </a:ext>
            </a:extLst>
          </p:cNvPr>
          <p:cNvSpPr>
            <a:spLocks noGrp="1"/>
          </p:cNvSpPr>
          <p:nvPr>
            <p:ph type="body" sz="quarter" idx="12"/>
          </p:nvPr>
        </p:nvSpPr>
        <p:spPr>
          <a:xfrm>
            <a:off x="3822308" y="5907643"/>
            <a:ext cx="5279632" cy="852755"/>
          </a:xfrm>
        </p:spPr>
        <p:txBody>
          <a:bodyPr>
            <a:noAutofit/>
          </a:bodyPr>
          <a:lstStyle/>
          <a:p>
            <a:r>
              <a:rPr lang="en-US" sz="1000" dirty="0"/>
              <a:t>Sources: Hayes et al., 2013, </a:t>
            </a:r>
            <a:r>
              <a:rPr lang="en-US" sz="1000" dirty="0" err="1"/>
              <a:t>Weinreb</a:t>
            </a:r>
            <a:r>
              <a:rPr lang="en-US" sz="1000" dirty="0"/>
              <a:t> et al., 2006 </a:t>
            </a:r>
            <a:r>
              <a:rPr lang="en-US" sz="1000" dirty="0" err="1"/>
              <a:t>Bassuk</a:t>
            </a:r>
            <a:r>
              <a:rPr lang="en-US" sz="1000" dirty="0"/>
              <a:t> et al, 1998; Grote, </a:t>
            </a:r>
            <a:r>
              <a:rPr lang="en-US" sz="1000" dirty="0" err="1"/>
              <a:t>Zukoff</a:t>
            </a:r>
            <a:r>
              <a:rPr lang="en-US" sz="1000" dirty="0"/>
              <a:t>, Swartz, Bledsoe, &amp; </a:t>
            </a:r>
            <a:r>
              <a:rPr lang="en-US" sz="1000" dirty="0" err="1"/>
              <a:t>Geibel</a:t>
            </a:r>
            <a:r>
              <a:rPr lang="en-US" sz="1000" dirty="0"/>
              <a:t>, 2007; Santiago, Kaltman, &amp; Miranda, 2013; </a:t>
            </a:r>
            <a:r>
              <a:rPr lang="en-US" sz="1000" dirty="0" err="1"/>
              <a:t>Sedlak</a:t>
            </a:r>
            <a:r>
              <a:rPr lang="en-US" sz="1000" dirty="0"/>
              <a:t> et al., 2010; </a:t>
            </a:r>
          </a:p>
          <a:p>
            <a:r>
              <a:rPr lang="en-US" sz="1000" dirty="0"/>
              <a:t>Kessler et al., 2003; </a:t>
            </a:r>
            <a:r>
              <a:rPr lang="en-US" sz="1000" dirty="0" err="1"/>
              <a:t>Knitzer</a:t>
            </a:r>
            <a:r>
              <a:rPr lang="en-US" sz="1000" dirty="0"/>
              <a:t>, </a:t>
            </a:r>
            <a:r>
              <a:rPr lang="en-US" sz="1000" dirty="0" err="1"/>
              <a:t>Theberge</a:t>
            </a:r>
            <a:r>
              <a:rPr lang="en-US" sz="1000" dirty="0"/>
              <a:t>, &amp; Johnson, 2008, file:///C:/Users/Carmela%20DeCandia/Downloads/economically-</a:t>
            </a:r>
            <a:r>
              <a:rPr lang="en-US" sz="1000" dirty="0" err="1"/>
              <a:t>disadvantaged.pdf</a:t>
            </a:r>
            <a:r>
              <a:rPr lang="en-US" sz="1000" dirty="0"/>
              <a:t> ) </a:t>
            </a:r>
          </a:p>
        </p:txBody>
      </p:sp>
      <p:pic>
        <p:nvPicPr>
          <p:cNvPr id="8" name="Picture Placeholder 6" descr="A picture containing person, outdoor, child, boy&#10;&#10;Description automatically generated">
            <a:extLst>
              <a:ext uri="{FF2B5EF4-FFF2-40B4-BE49-F238E27FC236}">
                <a16:creationId xmlns:a16="http://schemas.microsoft.com/office/drawing/2014/main" id="{BB893942-F0FC-1C45-B5B5-41C02D958F18}"/>
              </a:ext>
            </a:extLst>
          </p:cNvPr>
          <p:cNvPicPr>
            <a:picLocks noGrp="1" noChangeAspect="1"/>
          </p:cNvPicPr>
          <p:nvPr>
            <p:ph type="pic" sz="quarter" idx="10"/>
          </p:nvPr>
        </p:nvPicPr>
        <p:blipFill>
          <a:blip r:embed="rId3"/>
          <a:srcRect t="1709" b="1709"/>
          <a:stretch>
            <a:fillRect/>
          </a:stretch>
        </p:blipFill>
        <p:spPr>
          <a:xfrm>
            <a:off x="0" y="1600200"/>
            <a:ext cx="3644900" cy="5257800"/>
          </a:xfrm>
        </p:spPr>
      </p:pic>
    </p:spTree>
    <p:extLst>
      <p:ext uri="{BB962C8B-B14F-4D97-AF65-F5344CB8AC3E}">
        <p14:creationId xmlns:p14="http://schemas.microsoft.com/office/powerpoint/2010/main" val="143237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8502203E-CB05-8D4E-8099-EF29EA43EC16}"/>
              </a:ext>
            </a:extLst>
          </p:cNvPr>
          <p:cNvGraphicFramePr/>
          <p:nvPr>
            <p:extLst>
              <p:ext uri="{D42A27DB-BD31-4B8C-83A1-F6EECF244321}">
                <p14:modId xmlns:p14="http://schemas.microsoft.com/office/powerpoint/2010/main" val="3163131900"/>
              </p:ext>
            </p:extLst>
          </p:nvPr>
        </p:nvGraphicFramePr>
        <p:xfrm>
          <a:off x="-419100" y="1207937"/>
          <a:ext cx="9982200" cy="58405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0" y="0"/>
            <a:ext cx="9144000" cy="1600200"/>
          </a:xfrm>
        </p:spPr>
        <p:txBody>
          <a:bodyPr/>
          <a:lstStyle/>
          <a:p>
            <a:r>
              <a:rPr lang="en-US" b="1" dirty="0"/>
              <a:t>Addressing a Critical Need: </a:t>
            </a:r>
            <a:br>
              <a:rPr lang="en-US" dirty="0"/>
            </a:br>
            <a:r>
              <a:rPr lang="en-US" dirty="0">
                <a:solidFill>
                  <a:srgbClr val="B7D9E8"/>
                </a:solidFill>
              </a:rPr>
              <a:t>3: Ecological Context</a:t>
            </a:r>
          </a:p>
        </p:txBody>
      </p:sp>
    </p:spTree>
    <p:extLst>
      <p:ext uri="{BB962C8B-B14F-4D97-AF65-F5344CB8AC3E}">
        <p14:creationId xmlns:p14="http://schemas.microsoft.com/office/powerpoint/2010/main" val="1993122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a Critical Need:</a:t>
            </a:r>
            <a:br>
              <a:rPr lang="en-US" dirty="0"/>
            </a:br>
            <a:r>
              <a:rPr lang="en-US" dirty="0">
                <a:solidFill>
                  <a:srgbClr val="B7D9E8"/>
                </a:solidFill>
              </a:rPr>
              <a:t>4: Support Providers/Teachers </a:t>
            </a:r>
          </a:p>
        </p:txBody>
      </p:sp>
      <p:sp>
        <p:nvSpPr>
          <p:cNvPr id="5" name="TextBox 4">
            <a:extLst>
              <a:ext uri="{FF2B5EF4-FFF2-40B4-BE49-F238E27FC236}">
                <a16:creationId xmlns:a16="http://schemas.microsoft.com/office/drawing/2014/main" id="{DD69C1FA-26D0-004D-A3F4-FD11875357FC}"/>
              </a:ext>
            </a:extLst>
          </p:cNvPr>
          <p:cNvSpPr txBox="1"/>
          <p:nvPr/>
        </p:nvSpPr>
        <p:spPr>
          <a:xfrm>
            <a:off x="4965901" y="2450629"/>
            <a:ext cx="4290647" cy="3046988"/>
          </a:xfrm>
          <a:prstGeom prst="rect">
            <a:avLst/>
          </a:prstGeom>
          <a:noFill/>
        </p:spPr>
        <p:txBody>
          <a:bodyPr wrap="square" rtlCol="0">
            <a:spAutoFit/>
          </a:bodyPr>
          <a:lstStyle/>
          <a:p>
            <a:r>
              <a:rPr lang="en-US" sz="4800" dirty="0">
                <a:solidFill>
                  <a:schemeClr val="tx2"/>
                </a:solidFill>
              </a:rPr>
              <a:t>Time</a:t>
            </a:r>
          </a:p>
          <a:p>
            <a:r>
              <a:rPr lang="en-US" sz="4800" dirty="0">
                <a:solidFill>
                  <a:schemeClr val="tx2"/>
                </a:solidFill>
              </a:rPr>
              <a:t>Money</a:t>
            </a:r>
          </a:p>
          <a:p>
            <a:r>
              <a:rPr lang="en-US" sz="4800" dirty="0">
                <a:solidFill>
                  <a:schemeClr val="tx2"/>
                </a:solidFill>
              </a:rPr>
              <a:t>Expertise</a:t>
            </a:r>
          </a:p>
          <a:p>
            <a:r>
              <a:rPr lang="en-US" sz="4800" dirty="0">
                <a:solidFill>
                  <a:schemeClr val="tx2"/>
                </a:solidFill>
              </a:rPr>
              <a:t>Training</a:t>
            </a:r>
          </a:p>
        </p:txBody>
      </p:sp>
      <p:sp>
        <p:nvSpPr>
          <p:cNvPr id="6" name="Left Brace 5">
            <a:extLst>
              <a:ext uri="{FF2B5EF4-FFF2-40B4-BE49-F238E27FC236}">
                <a16:creationId xmlns:a16="http://schemas.microsoft.com/office/drawing/2014/main" id="{88065365-EB62-3B4E-95B5-FCF7C735A6D7}"/>
              </a:ext>
            </a:extLst>
          </p:cNvPr>
          <p:cNvSpPr/>
          <p:nvPr/>
        </p:nvSpPr>
        <p:spPr>
          <a:xfrm>
            <a:off x="3587264" y="2110156"/>
            <a:ext cx="1716259" cy="3727939"/>
          </a:xfrm>
          <a:prstGeom prst="leftBrace">
            <a:avLst/>
          </a:prstGeom>
          <a:ln w="95250">
            <a:solidFill>
              <a:srgbClr val="7030A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92C73000-27AE-174F-945C-BADA7984B013}"/>
              </a:ext>
            </a:extLst>
          </p:cNvPr>
          <p:cNvSpPr txBox="1"/>
          <p:nvPr/>
        </p:nvSpPr>
        <p:spPr>
          <a:xfrm>
            <a:off x="1593363" y="2088994"/>
            <a:ext cx="1993900" cy="3769943"/>
          </a:xfrm>
          <a:prstGeom prst="rect">
            <a:avLst/>
          </a:prstGeom>
          <a:noFill/>
        </p:spPr>
        <p:txBody>
          <a:bodyPr wrap="square" rtlCol="0">
            <a:spAutoFit/>
          </a:bodyPr>
          <a:lstStyle/>
          <a:p>
            <a:r>
              <a:rPr lang="en-US" sz="23898" b="1" dirty="0">
                <a:solidFill>
                  <a:schemeClr val="accent4"/>
                </a:solidFill>
              </a:rPr>
              <a:t>?</a:t>
            </a:r>
          </a:p>
        </p:txBody>
      </p:sp>
    </p:spTree>
    <p:extLst>
      <p:ext uri="{BB962C8B-B14F-4D97-AF65-F5344CB8AC3E}">
        <p14:creationId xmlns:p14="http://schemas.microsoft.com/office/powerpoint/2010/main" val="635783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00200"/>
          </a:xfrm>
        </p:spPr>
        <p:txBody>
          <a:bodyPr/>
          <a:lstStyle/>
          <a:p>
            <a:r>
              <a:rPr lang="en-US" b="1" dirty="0"/>
              <a:t>Addressing a Critical Need:</a:t>
            </a:r>
            <a:br>
              <a:rPr lang="en-US" dirty="0"/>
            </a:br>
            <a:r>
              <a:rPr lang="en-US" dirty="0">
                <a:solidFill>
                  <a:srgbClr val="B7D9E8"/>
                </a:solidFill>
              </a:rPr>
              <a:t>4: Support Providers/Teachers </a:t>
            </a:r>
            <a:endParaRPr lang="en-US" dirty="0"/>
          </a:p>
        </p:txBody>
      </p:sp>
      <p:sp>
        <p:nvSpPr>
          <p:cNvPr id="3" name="TextBox 2">
            <a:extLst>
              <a:ext uri="{FF2B5EF4-FFF2-40B4-BE49-F238E27FC236}">
                <a16:creationId xmlns:a16="http://schemas.microsoft.com/office/drawing/2014/main" id="{B3569E7C-D0E5-8441-A5AA-AEA27224B88C}"/>
              </a:ext>
            </a:extLst>
          </p:cNvPr>
          <p:cNvSpPr txBox="1"/>
          <p:nvPr/>
        </p:nvSpPr>
        <p:spPr>
          <a:xfrm>
            <a:off x="73771" y="2129323"/>
            <a:ext cx="2376532" cy="4393510"/>
          </a:xfrm>
          <a:prstGeom prst="rect">
            <a:avLst/>
          </a:prstGeom>
          <a:noFill/>
        </p:spPr>
        <p:txBody>
          <a:bodyPr wrap="square" rtlCol="0">
            <a:spAutoFit/>
          </a:bodyPr>
          <a:lstStyle/>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Ages &amp; Stages </a:t>
            </a:r>
            <a:r>
              <a:rPr lang="en-US" sz="1600" i="1" dirty="0">
                <a:solidFill>
                  <a:schemeClr val="tx1">
                    <a:lumMod val="75000"/>
                    <a:lumOff val="25000"/>
                  </a:schemeClr>
                </a:solidFill>
                <a:latin typeface="Arial" panose="020B0604020202020204" pitchFamily="34" charset="0"/>
                <a:cs typeface="Arial" panose="020B0604020202020204" pitchFamily="34" charset="0"/>
              </a:rPr>
              <a:t>(gross, fine, problem-solving, personal-social, general parental concerns)</a:t>
            </a:r>
          </a:p>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Brigance</a:t>
            </a:r>
            <a:r>
              <a:rPr lang="en-US" sz="1600" dirty="0">
                <a:solidFill>
                  <a:schemeClr val="tx1">
                    <a:lumMod val="75000"/>
                    <a:lumOff val="25000"/>
                  </a:schemeClr>
                </a:solidFill>
                <a:latin typeface="Arial" panose="020B0604020202020204" pitchFamily="34" charset="0"/>
                <a:cs typeface="Arial" panose="020B0604020202020204" pitchFamily="34" charset="0"/>
              </a:rPr>
              <a:t> (communication, academic, motor)</a:t>
            </a:r>
          </a:p>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Denver</a:t>
            </a:r>
            <a:r>
              <a:rPr lang="en-US" sz="1600" dirty="0">
                <a:solidFill>
                  <a:schemeClr val="tx1">
                    <a:lumMod val="75000"/>
                    <a:lumOff val="25000"/>
                  </a:schemeClr>
                </a:solidFill>
                <a:latin typeface="Arial" panose="020B0604020202020204" pitchFamily="34" charset="0"/>
                <a:cs typeface="Arial" panose="020B0604020202020204" pitchFamily="34" charset="0"/>
              </a:rPr>
              <a:t> (personal/social, gross/fine motor, language)</a:t>
            </a:r>
          </a:p>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PEDS</a:t>
            </a:r>
            <a:r>
              <a:rPr lang="en-US" sz="1600" dirty="0">
                <a:solidFill>
                  <a:schemeClr val="tx1">
                    <a:lumMod val="75000"/>
                    <a:lumOff val="25000"/>
                  </a:schemeClr>
                </a:solidFill>
                <a:latin typeface="Arial" panose="020B0604020202020204" pitchFamily="34" charset="0"/>
                <a:cs typeface="Arial" panose="020B0604020202020204" pitchFamily="34" charset="0"/>
              </a:rPr>
              <a:t> (cognitive, language, gross/fine, behavior, social-emotional, self-help, school)</a:t>
            </a:r>
          </a:p>
        </p:txBody>
      </p:sp>
      <p:sp>
        <p:nvSpPr>
          <p:cNvPr id="5" name="TextBox 4">
            <a:extLst>
              <a:ext uri="{FF2B5EF4-FFF2-40B4-BE49-F238E27FC236}">
                <a16:creationId xmlns:a16="http://schemas.microsoft.com/office/drawing/2014/main" id="{9FE80181-9634-2345-A5D8-86FB03A9E76E}"/>
              </a:ext>
            </a:extLst>
          </p:cNvPr>
          <p:cNvSpPr txBox="1"/>
          <p:nvPr/>
        </p:nvSpPr>
        <p:spPr>
          <a:xfrm>
            <a:off x="4624119" y="2129326"/>
            <a:ext cx="2376532" cy="4870564"/>
          </a:xfrm>
          <a:prstGeom prst="rect">
            <a:avLst/>
          </a:prstGeom>
          <a:noFill/>
        </p:spPr>
        <p:txBody>
          <a:bodyPr wrap="square" rtlCol="0">
            <a:spAutoFit/>
          </a:bodyPr>
          <a:lstStyle/>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PHQ-9</a:t>
            </a:r>
            <a:r>
              <a:rPr lang="en-US" sz="1600" dirty="0">
                <a:solidFill>
                  <a:schemeClr val="tx1">
                    <a:lumMod val="75000"/>
                    <a:lumOff val="25000"/>
                  </a:schemeClr>
                </a:solidFill>
                <a:latin typeface="Arial" panose="020B0604020202020204" pitchFamily="34" charset="0"/>
                <a:cs typeface="Arial" panose="020B0604020202020204" pitchFamily="34" charset="0"/>
              </a:rPr>
              <a:t> (depression)</a:t>
            </a:r>
          </a:p>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PCL</a:t>
            </a:r>
            <a:r>
              <a:rPr lang="en-US" sz="1600" dirty="0">
                <a:solidFill>
                  <a:schemeClr val="tx1">
                    <a:lumMod val="75000"/>
                    <a:lumOff val="25000"/>
                  </a:schemeClr>
                </a:solidFill>
                <a:latin typeface="Arial" panose="020B0604020202020204" pitchFamily="34" charset="0"/>
                <a:cs typeface="Arial" panose="020B0604020202020204" pitchFamily="34" charset="0"/>
              </a:rPr>
              <a:t> (PTSD symptoms)</a:t>
            </a:r>
          </a:p>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ACE</a:t>
            </a:r>
            <a:r>
              <a:rPr lang="en-US" sz="1600" dirty="0">
                <a:solidFill>
                  <a:schemeClr val="tx1">
                    <a:lumMod val="75000"/>
                    <a:lumOff val="25000"/>
                  </a:schemeClr>
                </a:solidFill>
                <a:latin typeface="Arial" panose="020B0604020202020204" pitchFamily="34" charset="0"/>
                <a:cs typeface="Arial" panose="020B0604020202020204" pitchFamily="34" charset="0"/>
              </a:rPr>
              <a:t> (trauma exposure)</a:t>
            </a:r>
          </a:p>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Parenting Assessment of Protective Factors</a:t>
            </a:r>
          </a:p>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PSI-V </a:t>
            </a:r>
            <a:r>
              <a:rPr lang="en-US" sz="1600" dirty="0">
                <a:solidFill>
                  <a:schemeClr val="tx1">
                    <a:lumMod val="75000"/>
                    <a:lumOff val="25000"/>
                  </a:schemeClr>
                </a:solidFill>
                <a:latin typeface="Arial" panose="020B0604020202020204" pitchFamily="34" charset="0"/>
                <a:cs typeface="Arial" panose="020B0604020202020204" pitchFamily="34" charset="0"/>
              </a:rPr>
              <a:t>(parenting stress)</a:t>
            </a:r>
          </a:p>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Arnold </a:t>
            </a:r>
            <a:r>
              <a:rPr lang="en-US" sz="1600" dirty="0">
                <a:solidFill>
                  <a:schemeClr val="tx1">
                    <a:lumMod val="75000"/>
                    <a:lumOff val="25000"/>
                  </a:schemeClr>
                </a:solidFill>
                <a:latin typeface="Arial" panose="020B0604020202020204" pitchFamily="34" charset="0"/>
                <a:cs typeface="Arial" panose="020B0604020202020204" pitchFamily="34" charset="0"/>
              </a:rPr>
              <a:t>(parenting behaviors)</a:t>
            </a:r>
          </a:p>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AAPI</a:t>
            </a:r>
            <a:r>
              <a:rPr lang="en-US" sz="1600" dirty="0">
                <a:solidFill>
                  <a:schemeClr val="tx1">
                    <a:lumMod val="75000"/>
                    <a:lumOff val="25000"/>
                  </a:schemeClr>
                </a:solidFill>
                <a:latin typeface="Arial" panose="020B0604020202020204" pitchFamily="34" charset="0"/>
                <a:cs typeface="Arial" panose="020B0604020202020204" pitchFamily="34" charset="0"/>
              </a:rPr>
              <a:t> (parenting competence/quality of relationship to child)</a:t>
            </a:r>
          </a:p>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DAST-10</a:t>
            </a:r>
          </a:p>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GAD-7 </a:t>
            </a:r>
            <a:r>
              <a:rPr lang="en-US" sz="1600" dirty="0">
                <a:solidFill>
                  <a:schemeClr val="tx1">
                    <a:lumMod val="75000"/>
                    <a:lumOff val="25000"/>
                  </a:schemeClr>
                </a:solidFill>
                <a:latin typeface="Arial" panose="020B0604020202020204" pitchFamily="34" charset="0"/>
                <a:cs typeface="Arial" panose="020B0604020202020204" pitchFamily="34" charset="0"/>
              </a:rPr>
              <a:t>(anxiety)</a:t>
            </a:r>
          </a:p>
          <a:p>
            <a:pPr marL="182870" indent="-182870" defTabSz="457178">
              <a:spcBef>
                <a:spcPts val="300"/>
              </a:spcBef>
              <a:buClr>
                <a:srgbClr val="167EA9"/>
              </a:buClr>
              <a:buFont typeface="Arial" panose="020B0604020202020204" pitchFamily="34" charset="0"/>
              <a:buChar char="•"/>
              <a:defRPr/>
            </a:pPr>
            <a:endParaRPr lang="en-US" sz="16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632D9943-7104-464B-85A6-403990230362}"/>
              </a:ext>
            </a:extLst>
          </p:cNvPr>
          <p:cNvSpPr txBox="1"/>
          <p:nvPr/>
        </p:nvSpPr>
        <p:spPr>
          <a:xfrm>
            <a:off x="2305277" y="2129324"/>
            <a:ext cx="2230583" cy="2669962"/>
          </a:xfrm>
          <a:prstGeom prst="rect">
            <a:avLst/>
          </a:prstGeom>
          <a:noFill/>
        </p:spPr>
        <p:txBody>
          <a:bodyPr wrap="square" rtlCol="0">
            <a:spAutoFit/>
          </a:bodyPr>
          <a:lstStyle/>
          <a:p>
            <a:pPr marL="182870" indent="-182870" defTabSz="457178">
              <a:spcBef>
                <a:spcPts val="300"/>
              </a:spcBef>
              <a:buClr>
                <a:srgbClr val="167EA9"/>
              </a:buClr>
              <a:buFont typeface="Arial" panose="020B0604020202020204" pitchFamily="34" charset="0"/>
              <a:buChar char="•"/>
              <a:defRPr/>
            </a:pPr>
            <a:r>
              <a:rPr lang="en-US" sz="1600" dirty="0">
                <a:solidFill>
                  <a:schemeClr val="tx1">
                    <a:lumMod val="75000"/>
                    <a:lumOff val="25000"/>
                  </a:schemeClr>
                </a:solidFill>
                <a:latin typeface="Arial" panose="020B0604020202020204" pitchFamily="34" charset="0"/>
                <a:cs typeface="Arial" panose="020B0604020202020204" pitchFamily="34" charset="0"/>
              </a:rPr>
              <a:t>66% white, 54% 4+ years college, </a:t>
            </a:r>
          </a:p>
          <a:p>
            <a:pPr marL="182870" indent="-182870" defTabSz="457178">
              <a:spcBef>
                <a:spcPts val="300"/>
              </a:spcBef>
              <a:buClr>
                <a:srgbClr val="167EA9"/>
              </a:buClr>
              <a:buFont typeface="Arial" panose="020B0604020202020204" pitchFamily="34" charset="0"/>
              <a:buChar char="•"/>
              <a:defRPr/>
            </a:pPr>
            <a:r>
              <a:rPr lang="en-US" sz="1600" dirty="0">
                <a:solidFill>
                  <a:schemeClr val="tx1">
                    <a:lumMod val="75000"/>
                    <a:lumOff val="25000"/>
                  </a:schemeClr>
                </a:solidFill>
                <a:latin typeface="Arial" panose="020B0604020202020204" pitchFamily="34" charset="0"/>
                <a:cs typeface="Arial" panose="020B0604020202020204" pitchFamily="34" charset="0"/>
              </a:rPr>
              <a:t>65% white, 54% completed college</a:t>
            </a:r>
          </a:p>
          <a:p>
            <a:pPr marL="182870" indent="-182870" defTabSz="457178">
              <a:spcBef>
                <a:spcPts val="300"/>
              </a:spcBef>
              <a:buClr>
                <a:srgbClr val="167EA9"/>
              </a:buClr>
              <a:buFont typeface="Arial" panose="020B0604020202020204" pitchFamily="34" charset="0"/>
              <a:buChar char="•"/>
              <a:defRPr/>
            </a:pPr>
            <a:r>
              <a:rPr lang="en-US" sz="1600" dirty="0">
                <a:solidFill>
                  <a:schemeClr val="tx1">
                    <a:lumMod val="75000"/>
                    <a:lumOff val="25000"/>
                  </a:schemeClr>
                </a:solidFill>
                <a:latin typeface="Arial" panose="020B0604020202020204" pitchFamily="34" charset="0"/>
                <a:cs typeface="Arial" panose="020B0604020202020204" pitchFamily="34" charset="0"/>
              </a:rPr>
              <a:t>54-60% white, Colorado</a:t>
            </a:r>
          </a:p>
          <a:p>
            <a:pPr marL="182870" indent="-182870" defTabSz="457178">
              <a:spcBef>
                <a:spcPts val="300"/>
              </a:spcBef>
              <a:buClr>
                <a:srgbClr val="167EA9"/>
              </a:buClr>
              <a:buFont typeface="Arial" panose="020B0604020202020204" pitchFamily="34" charset="0"/>
              <a:buChar char="•"/>
              <a:defRPr/>
            </a:pPr>
            <a:r>
              <a:rPr lang="en-US" sz="1600" dirty="0">
                <a:solidFill>
                  <a:schemeClr val="tx1">
                    <a:lumMod val="75000"/>
                    <a:lumOff val="25000"/>
                  </a:schemeClr>
                </a:solidFill>
                <a:latin typeface="Arial" panose="020B0604020202020204" pitchFamily="34" charset="0"/>
                <a:cs typeface="Arial" panose="020B0604020202020204" pitchFamily="34" charset="0"/>
              </a:rPr>
              <a:t>65% white, 25% low-income, represents US @ 1996 Census</a:t>
            </a:r>
          </a:p>
        </p:txBody>
      </p:sp>
      <p:sp>
        <p:nvSpPr>
          <p:cNvPr id="8" name="TextBox 7">
            <a:extLst>
              <a:ext uri="{FF2B5EF4-FFF2-40B4-BE49-F238E27FC236}">
                <a16:creationId xmlns:a16="http://schemas.microsoft.com/office/drawing/2014/main" id="{05ED6902-C08B-524C-9ECA-60C84523D590}"/>
              </a:ext>
            </a:extLst>
          </p:cNvPr>
          <p:cNvSpPr txBox="1"/>
          <p:nvPr/>
        </p:nvSpPr>
        <p:spPr>
          <a:xfrm>
            <a:off x="6839650" y="2129324"/>
            <a:ext cx="2230583" cy="4493538"/>
          </a:xfrm>
          <a:prstGeom prst="rect">
            <a:avLst/>
          </a:prstGeom>
          <a:noFill/>
        </p:spPr>
        <p:txBody>
          <a:bodyPr wrap="square" rtlCol="0">
            <a:spAutoFit/>
          </a:bodyPr>
          <a:lstStyle/>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VI-SPDAT</a:t>
            </a:r>
            <a:r>
              <a:rPr lang="en-US" sz="1600" dirty="0">
                <a:solidFill>
                  <a:schemeClr val="tx1">
                    <a:lumMod val="75000"/>
                    <a:lumOff val="25000"/>
                  </a:schemeClr>
                </a:solidFill>
                <a:latin typeface="Arial" panose="020B0604020202020204" pitchFamily="34" charset="0"/>
                <a:cs typeface="Arial" panose="020B0604020202020204" pitchFamily="34" charset="0"/>
              </a:rPr>
              <a:t> (housing)</a:t>
            </a:r>
          </a:p>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USDA/state-based lead screener</a:t>
            </a:r>
          </a:p>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Child ACE</a:t>
            </a:r>
          </a:p>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Social Support Screener</a:t>
            </a:r>
          </a:p>
          <a:p>
            <a:pPr marL="182870" indent="-182870" defTabSz="457178">
              <a:spcBef>
                <a:spcPts val="300"/>
              </a:spcBef>
              <a:buClr>
                <a:srgbClr val="167EA9"/>
              </a:buClr>
              <a:buFont typeface="Arial" panose="020B0604020202020204" pitchFamily="34" charset="0"/>
              <a:buChar cha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USDA Food Security</a:t>
            </a:r>
          </a:p>
          <a:p>
            <a:pPr marL="182870" indent="-182870" defTabSz="457178">
              <a:spcBef>
                <a:spcPts val="300"/>
              </a:spcBef>
              <a:buClr>
                <a:srgbClr val="167EA9"/>
              </a:buClr>
              <a:buFont typeface="Arial" panose="020B0604020202020204" pitchFamily="34" charset="0"/>
              <a:buChar char="•"/>
              <a:defRPr/>
            </a:pPr>
            <a:endParaRPr lang="en-US" sz="1600" dirty="0">
              <a:solidFill>
                <a:schemeClr val="tx1">
                  <a:lumMod val="75000"/>
                  <a:lumOff val="25000"/>
                </a:schemeClr>
              </a:solidFill>
              <a:latin typeface="Arial" panose="020B0604020202020204" pitchFamily="34" charset="0"/>
              <a:cs typeface="Arial" panose="020B0604020202020204" pitchFamily="34" charset="0"/>
            </a:endParaRPr>
          </a:p>
          <a:p>
            <a:pPr marL="182870" indent="-182870" defTabSz="457178">
              <a:spcBef>
                <a:spcPts val="300"/>
              </a:spcBef>
              <a:buClr>
                <a:srgbClr val="167EA9"/>
              </a:buClr>
              <a:buFont typeface="Arial" panose="020B0604020202020204" pitchFamily="34" charset="0"/>
              <a:buChar char="•"/>
              <a:defRPr/>
            </a:pPr>
            <a:endParaRPr lang="en-US" sz="1600" dirty="0">
              <a:solidFill>
                <a:schemeClr val="tx1">
                  <a:lumMod val="75000"/>
                  <a:lumOff val="25000"/>
                </a:schemeClr>
              </a:solidFill>
              <a:latin typeface="Arial" panose="020B0604020202020204" pitchFamily="34" charset="0"/>
              <a:cs typeface="Arial" panose="020B0604020202020204" pitchFamily="34" charset="0"/>
            </a:endParaRPr>
          </a:p>
          <a:p>
            <a:pPr marL="182870" indent="-182870" defTabSz="457178">
              <a:spcBef>
                <a:spcPts val="300"/>
              </a:spcBef>
              <a:buClr>
                <a:srgbClr val="167EA9"/>
              </a:buClr>
              <a:buFont typeface="Arial" panose="020B0604020202020204" pitchFamily="34" charset="0"/>
              <a:buChar char="•"/>
              <a:defRPr/>
            </a:pPr>
            <a:endParaRPr lang="en-US" sz="1600" dirty="0">
              <a:solidFill>
                <a:schemeClr val="tx1">
                  <a:lumMod val="75000"/>
                  <a:lumOff val="25000"/>
                </a:schemeClr>
              </a:solidFill>
              <a:latin typeface="Arial" panose="020B0604020202020204" pitchFamily="34" charset="0"/>
              <a:cs typeface="Arial" panose="020B0604020202020204" pitchFamily="34" charset="0"/>
            </a:endParaRPr>
          </a:p>
          <a:p>
            <a:pPr marL="182870" indent="-182870" defTabSz="457178">
              <a:spcBef>
                <a:spcPts val="300"/>
              </a:spcBef>
              <a:buClr>
                <a:srgbClr val="167EA9"/>
              </a:buClr>
              <a:buFont typeface="Arial" panose="020B0604020202020204" pitchFamily="34" charset="0"/>
              <a:buChar char="•"/>
              <a:defRPr/>
            </a:pPr>
            <a:endParaRPr lang="en-US" sz="1600" dirty="0">
              <a:solidFill>
                <a:schemeClr val="tx1">
                  <a:lumMod val="75000"/>
                  <a:lumOff val="25000"/>
                </a:schemeClr>
              </a:solidFill>
              <a:latin typeface="Arial" panose="020B0604020202020204" pitchFamily="34" charset="0"/>
              <a:cs typeface="Arial" panose="020B0604020202020204" pitchFamily="34" charset="0"/>
            </a:endParaRPr>
          </a:p>
          <a:p>
            <a:pPr marL="182870" indent="-182870" defTabSz="457178">
              <a:spcBef>
                <a:spcPts val="300"/>
              </a:spcBef>
              <a:buClr>
                <a:srgbClr val="167EA9"/>
              </a:buClr>
              <a:buFont typeface="Arial" panose="020B0604020202020204" pitchFamily="34" charset="0"/>
              <a:buChar char="•"/>
              <a:defRPr/>
            </a:pPr>
            <a:endParaRPr lang="en-US" sz="1600" dirty="0">
              <a:solidFill>
                <a:schemeClr val="tx1">
                  <a:lumMod val="75000"/>
                  <a:lumOff val="25000"/>
                </a:schemeClr>
              </a:solidFill>
              <a:latin typeface="Arial" panose="020B0604020202020204" pitchFamily="34" charset="0"/>
              <a:cs typeface="Arial" panose="020B0604020202020204" pitchFamily="34" charset="0"/>
            </a:endParaRPr>
          </a:p>
          <a:p>
            <a:pPr marL="182870" indent="-182870" defTabSz="457178">
              <a:spcBef>
                <a:spcPts val="300"/>
              </a:spcBef>
              <a:buClr>
                <a:srgbClr val="167EA9"/>
              </a:buClr>
              <a:buFont typeface="Arial" panose="020B0604020202020204" pitchFamily="34" charset="0"/>
              <a:buChar char="•"/>
              <a:defRPr/>
            </a:pPr>
            <a:endParaRPr lang="en-US" sz="1600" dirty="0">
              <a:solidFill>
                <a:schemeClr val="tx1">
                  <a:lumMod val="75000"/>
                  <a:lumOff val="25000"/>
                </a:schemeClr>
              </a:solidFill>
              <a:latin typeface="Arial" panose="020B0604020202020204" pitchFamily="34" charset="0"/>
              <a:cs typeface="Arial" panose="020B0604020202020204" pitchFamily="34" charset="0"/>
            </a:endParaRPr>
          </a:p>
          <a:p>
            <a:pPr marL="182870" indent="-182870" defTabSz="457178">
              <a:spcBef>
                <a:spcPts val="300"/>
              </a:spcBef>
              <a:buClr>
                <a:srgbClr val="167EA9"/>
              </a:buClr>
              <a:buFont typeface="Arial" panose="020B0604020202020204" pitchFamily="34" charset="0"/>
              <a:buChar char="•"/>
              <a:defRPr/>
            </a:pPr>
            <a:endParaRPr lang="en-US" sz="1600" dirty="0">
              <a:solidFill>
                <a:schemeClr val="tx1">
                  <a:lumMod val="75000"/>
                  <a:lumOff val="25000"/>
                </a:schemeClr>
              </a:solidFill>
              <a:latin typeface="Arial" panose="020B0604020202020204" pitchFamily="34" charset="0"/>
              <a:cs typeface="Arial" panose="020B0604020202020204" pitchFamily="34" charset="0"/>
            </a:endParaRPr>
          </a:p>
          <a:p>
            <a:pPr marL="182870" indent="-182870" defTabSz="457178">
              <a:spcBef>
                <a:spcPts val="300"/>
              </a:spcBef>
              <a:buClr>
                <a:srgbClr val="167EA9"/>
              </a:buClr>
              <a:buFont typeface="Arial" panose="020B0604020202020204" pitchFamily="34" charset="0"/>
              <a:buChar char="•"/>
              <a:defRPr/>
            </a:pPr>
            <a:endParaRPr lang="en-US" sz="1600"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27" name="Group 26">
            <a:extLst>
              <a:ext uri="{FF2B5EF4-FFF2-40B4-BE49-F238E27FC236}">
                <a16:creationId xmlns:a16="http://schemas.microsoft.com/office/drawing/2014/main" id="{6CC2D96D-F822-CA42-B022-BF68DD0E4EAD}"/>
              </a:ext>
            </a:extLst>
          </p:cNvPr>
          <p:cNvGrpSpPr/>
          <p:nvPr/>
        </p:nvGrpSpPr>
        <p:grpSpPr>
          <a:xfrm>
            <a:off x="1090863" y="2743200"/>
            <a:ext cx="6746637" cy="3198315"/>
            <a:chOff x="1177025" y="3915361"/>
            <a:chExt cx="6746636" cy="3198314"/>
          </a:xfrm>
        </p:grpSpPr>
        <p:sp>
          <p:nvSpPr>
            <p:cNvPr id="26" name="Rectangle 25">
              <a:extLst>
                <a:ext uri="{FF2B5EF4-FFF2-40B4-BE49-F238E27FC236}">
                  <a16:creationId xmlns:a16="http://schemas.microsoft.com/office/drawing/2014/main" id="{7549DCFF-C9C1-B74B-98E1-AF69095C0C80}"/>
                </a:ext>
              </a:extLst>
            </p:cNvPr>
            <p:cNvSpPr/>
            <p:nvPr/>
          </p:nvSpPr>
          <p:spPr>
            <a:xfrm>
              <a:off x="1177025" y="3915361"/>
              <a:ext cx="6689146" cy="3198314"/>
            </a:xfrm>
            <a:prstGeom prst="rect">
              <a:avLst/>
            </a:prstGeom>
            <a:solidFill>
              <a:schemeClr val="bg2">
                <a:alpha val="6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78">
                <a:defRPr/>
              </a:pPr>
              <a:endParaRPr lang="en-US" dirty="0">
                <a:solidFill>
                  <a:srgbClr val="FCFC5F"/>
                </a:solidFill>
                <a:latin typeface="Calibri"/>
              </a:endParaRPr>
            </a:p>
          </p:txBody>
        </p:sp>
        <p:sp>
          <p:nvSpPr>
            <p:cNvPr id="6" name="TextBox 5">
              <a:extLst>
                <a:ext uri="{FF2B5EF4-FFF2-40B4-BE49-F238E27FC236}">
                  <a16:creationId xmlns:a16="http://schemas.microsoft.com/office/drawing/2014/main" id="{708CF776-E590-B044-A35B-55BB31A8B537}"/>
                </a:ext>
              </a:extLst>
            </p:cNvPr>
            <p:cNvSpPr txBox="1"/>
            <p:nvPr/>
          </p:nvSpPr>
          <p:spPr>
            <a:xfrm>
              <a:off x="1450158" y="4870947"/>
              <a:ext cx="6473503" cy="1446550"/>
            </a:xfrm>
            <a:prstGeom prst="rect">
              <a:avLst/>
            </a:prstGeom>
            <a:noFill/>
          </p:spPr>
          <p:txBody>
            <a:bodyPr wrap="square" rtlCol="0">
              <a:spAutoFit/>
            </a:bodyPr>
            <a:lstStyle/>
            <a:p>
              <a:pPr algn="ctr" defTabSz="457178">
                <a:defRPr/>
              </a:pPr>
              <a:r>
                <a:rPr lang="en-US" sz="4400" b="1" dirty="0">
                  <a:solidFill>
                    <a:prstClr val="black"/>
                  </a:solidFill>
                  <a:latin typeface="Calibri"/>
                </a:rPr>
                <a:t>Combine into recommendations.</a:t>
              </a:r>
            </a:p>
          </p:txBody>
        </p:sp>
      </p:grpSp>
      <p:sp>
        <p:nvSpPr>
          <p:cNvPr id="21" name="TextBox 20">
            <a:extLst>
              <a:ext uri="{FF2B5EF4-FFF2-40B4-BE49-F238E27FC236}">
                <a16:creationId xmlns:a16="http://schemas.microsoft.com/office/drawing/2014/main" id="{AD610720-2A34-5446-B9B3-65D3D83D7AAE}"/>
              </a:ext>
            </a:extLst>
          </p:cNvPr>
          <p:cNvSpPr txBox="1"/>
          <p:nvPr/>
        </p:nvSpPr>
        <p:spPr>
          <a:xfrm>
            <a:off x="6823937" y="1600644"/>
            <a:ext cx="2318395" cy="477054"/>
          </a:xfrm>
          <a:prstGeom prst="rect">
            <a:avLst/>
          </a:prstGeom>
          <a:solidFill>
            <a:srgbClr val="B7D9E8"/>
          </a:solidFill>
        </p:spPr>
        <p:txBody>
          <a:bodyPr wrap="square" rtlCol="0">
            <a:spAutoFit/>
          </a:bodyPr>
          <a:lstStyle/>
          <a:p>
            <a:pPr algn="ctr" defTabSz="457178">
              <a:defRPr/>
            </a:pPr>
            <a:r>
              <a:rPr lang="en-US" sz="2500" dirty="0">
                <a:solidFill>
                  <a:schemeClr val="tx1">
                    <a:lumMod val="75000"/>
                    <a:lumOff val="25000"/>
                  </a:schemeClr>
                </a:solidFill>
                <a:latin typeface="Arial" panose="020B0604020202020204" pitchFamily="34" charset="0"/>
                <a:cs typeface="Arial" panose="020B0604020202020204" pitchFamily="34" charset="0"/>
              </a:rPr>
              <a:t>Environment</a:t>
            </a:r>
          </a:p>
        </p:txBody>
      </p:sp>
      <p:sp>
        <p:nvSpPr>
          <p:cNvPr id="18" name="TextBox 17">
            <a:extLst>
              <a:ext uri="{FF2B5EF4-FFF2-40B4-BE49-F238E27FC236}">
                <a16:creationId xmlns:a16="http://schemas.microsoft.com/office/drawing/2014/main" id="{80663D8F-6D24-844C-8C4E-5463E7CD6A54}"/>
              </a:ext>
            </a:extLst>
          </p:cNvPr>
          <p:cNvSpPr txBox="1"/>
          <p:nvPr/>
        </p:nvSpPr>
        <p:spPr>
          <a:xfrm>
            <a:off x="6" y="1600644"/>
            <a:ext cx="2265359" cy="477054"/>
          </a:xfrm>
          <a:prstGeom prst="rect">
            <a:avLst/>
          </a:prstGeom>
          <a:solidFill>
            <a:srgbClr val="B7D9E8"/>
          </a:solidFill>
        </p:spPr>
        <p:txBody>
          <a:bodyPr wrap="square" rtlCol="0">
            <a:spAutoFit/>
          </a:bodyPr>
          <a:lstStyle/>
          <a:p>
            <a:pPr algn="ctr" defTabSz="457178">
              <a:defRPr/>
            </a:pPr>
            <a:r>
              <a:rPr lang="en-US" sz="2500" dirty="0">
                <a:solidFill>
                  <a:schemeClr val="tx1">
                    <a:lumMod val="75000"/>
                    <a:lumOff val="25000"/>
                  </a:schemeClr>
                </a:solidFill>
                <a:latin typeface="Arial" panose="020B0604020202020204" pitchFamily="34" charset="0"/>
                <a:cs typeface="Arial" panose="020B0604020202020204" pitchFamily="34" charset="0"/>
              </a:rPr>
              <a:t>Child</a:t>
            </a:r>
          </a:p>
        </p:txBody>
      </p:sp>
      <p:sp>
        <p:nvSpPr>
          <p:cNvPr id="19" name="TextBox 18">
            <a:extLst>
              <a:ext uri="{FF2B5EF4-FFF2-40B4-BE49-F238E27FC236}">
                <a16:creationId xmlns:a16="http://schemas.microsoft.com/office/drawing/2014/main" id="{486F6FF2-99C9-E241-A010-B5015554BE34}"/>
              </a:ext>
            </a:extLst>
          </p:cNvPr>
          <p:cNvSpPr txBox="1"/>
          <p:nvPr/>
        </p:nvSpPr>
        <p:spPr>
          <a:xfrm>
            <a:off x="2329410" y="1600644"/>
            <a:ext cx="2230660" cy="477054"/>
          </a:xfrm>
          <a:prstGeom prst="rect">
            <a:avLst/>
          </a:prstGeom>
          <a:solidFill>
            <a:srgbClr val="B7D9E8"/>
          </a:solidFill>
        </p:spPr>
        <p:txBody>
          <a:bodyPr wrap="square" rtlCol="0">
            <a:spAutoFit/>
          </a:bodyPr>
          <a:lstStyle/>
          <a:p>
            <a:pPr algn="ctr" defTabSz="457178">
              <a:defRPr/>
            </a:pPr>
            <a:r>
              <a:rPr lang="en-US" sz="2500" dirty="0">
                <a:solidFill>
                  <a:schemeClr val="tx1">
                    <a:lumMod val="75000"/>
                    <a:lumOff val="25000"/>
                  </a:schemeClr>
                </a:solidFill>
                <a:latin typeface="Arial" panose="020B0604020202020204" pitchFamily="34" charset="0"/>
                <a:cs typeface="Arial" panose="020B0604020202020204" pitchFamily="34" charset="0"/>
              </a:rPr>
              <a:t>Norms</a:t>
            </a:r>
          </a:p>
        </p:txBody>
      </p:sp>
      <p:sp>
        <p:nvSpPr>
          <p:cNvPr id="20" name="TextBox 19">
            <a:extLst>
              <a:ext uri="{FF2B5EF4-FFF2-40B4-BE49-F238E27FC236}">
                <a16:creationId xmlns:a16="http://schemas.microsoft.com/office/drawing/2014/main" id="{A36E1F76-4FF5-7E4D-BE9E-A2C93C4EDB30}"/>
              </a:ext>
            </a:extLst>
          </p:cNvPr>
          <p:cNvSpPr txBox="1"/>
          <p:nvPr/>
        </p:nvSpPr>
        <p:spPr>
          <a:xfrm>
            <a:off x="4624121" y="1600644"/>
            <a:ext cx="2135769" cy="477054"/>
          </a:xfrm>
          <a:prstGeom prst="rect">
            <a:avLst/>
          </a:prstGeom>
          <a:solidFill>
            <a:srgbClr val="B7D9E8"/>
          </a:solidFill>
        </p:spPr>
        <p:txBody>
          <a:bodyPr wrap="square" rtlCol="0">
            <a:spAutoFit/>
          </a:bodyPr>
          <a:lstStyle/>
          <a:p>
            <a:pPr algn="ctr" defTabSz="457178">
              <a:defRPr/>
            </a:pPr>
            <a:r>
              <a:rPr lang="en-US" sz="2500" dirty="0">
                <a:solidFill>
                  <a:schemeClr val="tx1">
                    <a:lumMod val="75000"/>
                    <a:lumOff val="25000"/>
                  </a:schemeClr>
                </a:solidFill>
                <a:latin typeface="Arial" panose="020B0604020202020204" pitchFamily="34" charset="0"/>
                <a:cs typeface="Arial" panose="020B0604020202020204" pitchFamily="34" charset="0"/>
              </a:rPr>
              <a:t>Caregiver</a:t>
            </a:r>
          </a:p>
        </p:txBody>
      </p:sp>
    </p:spTree>
    <p:extLst>
      <p:ext uri="{BB962C8B-B14F-4D97-AF65-F5344CB8AC3E}">
        <p14:creationId xmlns:p14="http://schemas.microsoft.com/office/powerpoint/2010/main" val="2944061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5D729F-B808-5142-8922-8E289E7D2FD5}"/>
              </a:ext>
            </a:extLst>
          </p:cNvPr>
          <p:cNvSpPr>
            <a:spLocks noGrp="1"/>
          </p:cNvSpPr>
          <p:nvPr>
            <p:ph sz="half" idx="2"/>
          </p:nvPr>
        </p:nvSpPr>
        <p:spPr>
          <a:xfrm>
            <a:off x="318763" y="982643"/>
            <a:ext cx="4031448" cy="5491163"/>
          </a:xfrm>
        </p:spPr>
        <p:txBody>
          <a:bodyPr>
            <a:noAutofit/>
          </a:bodyPr>
          <a:lstStyle/>
          <a:p>
            <a:pPr marL="0" indent="0">
              <a:lnSpc>
                <a:spcPts val="3000"/>
              </a:lnSpc>
              <a:spcBef>
                <a:spcPts val="1500"/>
              </a:spcBef>
              <a:buNone/>
            </a:pPr>
            <a:r>
              <a:rPr lang="en-US" dirty="0">
                <a:solidFill>
                  <a:schemeClr val="bg1"/>
                </a:solidFill>
                <a:latin typeface="+mn-lt"/>
              </a:rPr>
              <a:t>“For developmental screening to be effective it should begin early in a child’s life; </a:t>
            </a:r>
          </a:p>
          <a:p>
            <a:pPr marL="0" indent="0">
              <a:lnSpc>
                <a:spcPts val="3000"/>
              </a:lnSpc>
              <a:spcBef>
                <a:spcPts val="1500"/>
              </a:spcBef>
              <a:buNone/>
            </a:pPr>
            <a:r>
              <a:rPr lang="en-US" dirty="0">
                <a:solidFill>
                  <a:schemeClr val="bg1"/>
                </a:solidFill>
                <a:latin typeface="+mn-lt"/>
              </a:rPr>
              <a:t>be repeated throughout early childhood; </a:t>
            </a:r>
          </a:p>
          <a:p>
            <a:pPr marL="0" indent="0">
              <a:lnSpc>
                <a:spcPts val="3000"/>
              </a:lnSpc>
              <a:spcBef>
                <a:spcPts val="1500"/>
              </a:spcBef>
              <a:buNone/>
            </a:pPr>
            <a:r>
              <a:rPr lang="en-US" dirty="0">
                <a:solidFill>
                  <a:schemeClr val="bg1"/>
                </a:solidFill>
                <a:latin typeface="+mn-lt"/>
              </a:rPr>
              <a:t>and use reliable, valid screening tools appropriate to the age, culture, and language of the child.” </a:t>
            </a:r>
          </a:p>
          <a:p>
            <a:pPr marL="0" indent="0">
              <a:lnSpc>
                <a:spcPts val="3000"/>
              </a:lnSpc>
              <a:spcBef>
                <a:spcPts val="1500"/>
              </a:spcBef>
              <a:buNone/>
            </a:pPr>
            <a:endParaRPr lang="en-US" dirty="0">
              <a:solidFill>
                <a:schemeClr val="accent6"/>
              </a:solidFill>
              <a:latin typeface="+mn-lt"/>
            </a:endParaRPr>
          </a:p>
          <a:p>
            <a:pPr marL="0" indent="0">
              <a:lnSpc>
                <a:spcPts val="3000"/>
              </a:lnSpc>
              <a:spcBef>
                <a:spcPts val="1500"/>
              </a:spcBef>
              <a:buNone/>
            </a:pPr>
            <a:endParaRPr lang="en-US" sz="1600" dirty="0">
              <a:solidFill>
                <a:schemeClr val="accent6"/>
              </a:solidFill>
              <a:latin typeface="+mn-lt"/>
            </a:endParaRPr>
          </a:p>
        </p:txBody>
      </p:sp>
      <p:sp>
        <p:nvSpPr>
          <p:cNvPr id="6" name="Rectangle 5">
            <a:extLst>
              <a:ext uri="{FF2B5EF4-FFF2-40B4-BE49-F238E27FC236}">
                <a16:creationId xmlns:a16="http://schemas.microsoft.com/office/drawing/2014/main" id="{17A644E5-EA22-EA4E-9A3A-FD37354002E1}"/>
              </a:ext>
            </a:extLst>
          </p:cNvPr>
          <p:cNvSpPr/>
          <p:nvPr/>
        </p:nvSpPr>
        <p:spPr>
          <a:xfrm>
            <a:off x="4902978" y="5579893"/>
            <a:ext cx="3698039" cy="954107"/>
          </a:xfrm>
          <a:prstGeom prst="rect">
            <a:avLst/>
          </a:prstGeom>
        </p:spPr>
        <p:txBody>
          <a:bodyPr wrap="square">
            <a:spAutoFit/>
          </a:bodyPr>
          <a:lstStyle/>
          <a:p>
            <a:r>
              <a:rPr lang="en-US" sz="1400" dirty="0">
                <a:solidFill>
                  <a:schemeClr val="tx1">
                    <a:lumMod val="75000"/>
                    <a:lumOff val="25000"/>
                  </a:schemeClr>
                </a:solidFill>
              </a:rPr>
              <a:t>Moodie et al (2014) </a:t>
            </a:r>
            <a:r>
              <a:rPr lang="en-US" sz="1400" i="1" dirty="0">
                <a:solidFill>
                  <a:schemeClr val="tx1">
                    <a:lumMod val="75000"/>
                    <a:lumOff val="25000"/>
                  </a:schemeClr>
                </a:solidFill>
              </a:rPr>
              <a:t>Early childhood developmental screening: A compendium of measures for children ages birth to five. </a:t>
            </a:r>
            <a:r>
              <a:rPr lang="en-US" sz="1400" dirty="0">
                <a:solidFill>
                  <a:schemeClr val="tx1">
                    <a:lumMod val="75000"/>
                    <a:lumOff val="25000"/>
                  </a:schemeClr>
                </a:solidFill>
              </a:rPr>
              <a:t>Administration for Children and Families.</a:t>
            </a:r>
          </a:p>
        </p:txBody>
      </p:sp>
    </p:spTree>
    <p:extLst>
      <p:ext uri="{BB962C8B-B14F-4D97-AF65-F5344CB8AC3E}">
        <p14:creationId xmlns:p14="http://schemas.microsoft.com/office/powerpoint/2010/main" val="279189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7A644E5-EA22-EA4E-9A3A-FD37354002E1}"/>
              </a:ext>
            </a:extLst>
          </p:cNvPr>
          <p:cNvSpPr/>
          <p:nvPr/>
        </p:nvSpPr>
        <p:spPr>
          <a:xfrm>
            <a:off x="248840" y="5641945"/>
            <a:ext cx="3709017" cy="954107"/>
          </a:xfrm>
          <a:prstGeom prst="rect">
            <a:avLst/>
          </a:prstGeom>
        </p:spPr>
        <p:txBody>
          <a:bodyPr wrap="square">
            <a:spAutoFit/>
          </a:bodyPr>
          <a:lstStyle/>
          <a:p>
            <a:r>
              <a:rPr lang="en-US" sz="1400" dirty="0">
                <a:solidFill>
                  <a:schemeClr val="tx1">
                    <a:lumMod val="75000"/>
                    <a:lumOff val="25000"/>
                  </a:schemeClr>
                </a:solidFill>
              </a:rPr>
              <a:t>Moodie et al (2014) </a:t>
            </a:r>
            <a:r>
              <a:rPr lang="en-US" sz="1400" i="1" dirty="0">
                <a:solidFill>
                  <a:schemeClr val="tx1">
                    <a:lumMod val="75000"/>
                    <a:lumOff val="25000"/>
                  </a:schemeClr>
                </a:solidFill>
              </a:rPr>
              <a:t>Early childhood developmental screening: A compendium of measures for children ages birth to five. </a:t>
            </a:r>
            <a:r>
              <a:rPr lang="en-US" sz="1400" dirty="0">
                <a:solidFill>
                  <a:schemeClr val="tx1">
                    <a:lumMod val="75000"/>
                    <a:lumOff val="25000"/>
                  </a:schemeClr>
                </a:solidFill>
              </a:rPr>
              <a:t>Administration for Children and Families.</a:t>
            </a:r>
          </a:p>
        </p:txBody>
      </p:sp>
      <p:sp>
        <p:nvSpPr>
          <p:cNvPr id="4" name="Rectangle 3">
            <a:extLst>
              <a:ext uri="{FF2B5EF4-FFF2-40B4-BE49-F238E27FC236}">
                <a16:creationId xmlns:a16="http://schemas.microsoft.com/office/drawing/2014/main" id="{23D4B92F-007D-A347-BE7E-637921D56019}"/>
              </a:ext>
            </a:extLst>
          </p:cNvPr>
          <p:cNvSpPr/>
          <p:nvPr/>
        </p:nvSpPr>
        <p:spPr>
          <a:xfrm>
            <a:off x="5085713" y="1712692"/>
            <a:ext cx="3713023" cy="3170099"/>
          </a:xfrm>
          <a:prstGeom prst="rect">
            <a:avLst/>
          </a:prstGeom>
        </p:spPr>
        <p:txBody>
          <a:bodyPr wrap="square">
            <a:spAutoFit/>
          </a:bodyPr>
          <a:lstStyle/>
          <a:p>
            <a:pPr>
              <a:lnSpc>
                <a:spcPts val="3000"/>
              </a:lnSpc>
              <a:spcBef>
                <a:spcPts val="1500"/>
              </a:spcBef>
            </a:pPr>
            <a:r>
              <a:rPr lang="en-US" sz="2800" dirty="0">
                <a:solidFill>
                  <a:schemeClr val="bg1"/>
                </a:solidFill>
              </a:rPr>
              <a:t>“This can be a challenge, since very few developmental screening tools are developed or tested with linguistically or culturally diverse samples of children.”</a:t>
            </a:r>
          </a:p>
        </p:txBody>
      </p:sp>
    </p:spTree>
    <p:extLst>
      <p:ext uri="{BB962C8B-B14F-4D97-AF65-F5344CB8AC3E}">
        <p14:creationId xmlns:p14="http://schemas.microsoft.com/office/powerpoint/2010/main" val="22684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529" y="3299792"/>
            <a:ext cx="8608943" cy="3446448"/>
          </a:xfrm>
        </p:spPr>
        <p:txBody>
          <a:bodyPr/>
          <a:lstStyle/>
          <a:p>
            <a:r>
              <a:rPr lang="en-US" dirty="0"/>
              <a:t>How was NEST Developed</a:t>
            </a:r>
          </a:p>
        </p:txBody>
      </p:sp>
      <p:sp>
        <p:nvSpPr>
          <p:cNvPr id="4" name="Text Placeholder 3">
            <a:extLst>
              <a:ext uri="{FF2B5EF4-FFF2-40B4-BE49-F238E27FC236}">
                <a16:creationId xmlns:a16="http://schemas.microsoft.com/office/drawing/2014/main" id="{6D8D2E5B-016B-BB4E-9263-48588FD82A12}"/>
              </a:ext>
            </a:extLst>
          </p:cNvPr>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273617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alpha val="77000"/>
          </a:schemeClr>
        </a:solidFill>
        <a:effectLst/>
      </p:bgPr>
    </p:bg>
    <p:spTree>
      <p:nvGrpSpPr>
        <p:cNvPr id="1" name=""/>
        <p:cNvGrpSpPr/>
        <p:nvPr/>
      </p:nvGrpSpPr>
      <p:grpSpPr>
        <a:xfrm>
          <a:off x="0" y="0"/>
          <a:ext cx="0" cy="0"/>
          <a:chOff x="0" y="0"/>
          <a:chExt cx="0" cy="0"/>
        </a:xfrm>
      </p:grpSpPr>
      <p:pic>
        <p:nvPicPr>
          <p:cNvPr id="29" name="Picture Placeholder 9" descr="A group of young children sitting next to a child&#10;&#10;Description automatically generated">
            <a:extLst>
              <a:ext uri="{FF2B5EF4-FFF2-40B4-BE49-F238E27FC236}">
                <a16:creationId xmlns:a16="http://schemas.microsoft.com/office/drawing/2014/main" id="{594D6A1B-F995-AD46-8707-2AC506AF6CA0}"/>
              </a:ext>
            </a:extLst>
          </p:cNvPr>
          <p:cNvPicPr>
            <a:picLocks noChangeAspect="1"/>
          </p:cNvPicPr>
          <p:nvPr/>
        </p:nvPicPr>
        <p:blipFill>
          <a:blip r:embed="rId3">
            <a:alphaModFix amt="20000"/>
          </a:blip>
          <a:srcRect l="5573" r="5573"/>
          <a:stretch>
            <a:fillRect/>
          </a:stretch>
        </p:blipFill>
        <p:spPr>
          <a:xfrm>
            <a:off x="0" y="0"/>
            <a:ext cx="9144000" cy="6858000"/>
          </a:xfrm>
          <a:prstGeom prst="rect">
            <a:avLst/>
          </a:prstGeom>
        </p:spPr>
      </p:pic>
      <p:sp>
        <p:nvSpPr>
          <p:cNvPr id="4" name="Title 3">
            <a:extLst>
              <a:ext uri="{FF2B5EF4-FFF2-40B4-BE49-F238E27FC236}">
                <a16:creationId xmlns:a16="http://schemas.microsoft.com/office/drawing/2014/main" id="{6858B5AA-A425-1543-A6DC-47E951322E57}"/>
              </a:ext>
            </a:extLst>
          </p:cNvPr>
          <p:cNvSpPr>
            <a:spLocks noGrp="1"/>
          </p:cNvSpPr>
          <p:nvPr>
            <p:ph type="title"/>
          </p:nvPr>
        </p:nvSpPr>
        <p:spPr/>
        <p:txBody>
          <a:bodyPr/>
          <a:lstStyle/>
          <a:p>
            <a:r>
              <a:rPr lang="en-US" dirty="0"/>
              <a:t>Research Process</a:t>
            </a:r>
          </a:p>
        </p:txBody>
      </p:sp>
      <p:grpSp>
        <p:nvGrpSpPr>
          <p:cNvPr id="3" name="Group 2">
            <a:extLst>
              <a:ext uri="{FF2B5EF4-FFF2-40B4-BE49-F238E27FC236}">
                <a16:creationId xmlns:a16="http://schemas.microsoft.com/office/drawing/2014/main" id="{44CE06C2-2801-4942-9809-2FC8F47AA43E}"/>
              </a:ext>
            </a:extLst>
          </p:cNvPr>
          <p:cNvGrpSpPr/>
          <p:nvPr/>
        </p:nvGrpSpPr>
        <p:grpSpPr>
          <a:xfrm>
            <a:off x="256360" y="1951790"/>
            <a:ext cx="8771472" cy="4506459"/>
            <a:chOff x="256360" y="1951787"/>
            <a:chExt cx="8771472" cy="4506458"/>
          </a:xfrm>
        </p:grpSpPr>
        <p:grpSp>
          <p:nvGrpSpPr>
            <p:cNvPr id="6" name="Group 5">
              <a:extLst>
                <a:ext uri="{FF2B5EF4-FFF2-40B4-BE49-F238E27FC236}">
                  <a16:creationId xmlns:a16="http://schemas.microsoft.com/office/drawing/2014/main" id="{FAD72D47-53B0-B34C-80F8-4C76EC98071B}"/>
                </a:ext>
              </a:extLst>
            </p:cNvPr>
            <p:cNvGrpSpPr/>
            <p:nvPr/>
          </p:nvGrpSpPr>
          <p:grpSpPr>
            <a:xfrm>
              <a:off x="256360" y="1951787"/>
              <a:ext cx="8771472" cy="4506458"/>
              <a:chOff x="256360" y="1951787"/>
              <a:chExt cx="8771472" cy="4506458"/>
            </a:xfrm>
          </p:grpSpPr>
          <p:sp>
            <p:nvSpPr>
              <p:cNvPr id="42" name="Rounded Rectangle 41">
                <a:extLst>
                  <a:ext uri="{FF2B5EF4-FFF2-40B4-BE49-F238E27FC236}">
                    <a16:creationId xmlns:a16="http://schemas.microsoft.com/office/drawing/2014/main" id="{EF5C905E-59A3-2748-958E-9CA89E7EE585}"/>
                  </a:ext>
                </a:extLst>
              </p:cNvPr>
              <p:cNvSpPr/>
              <p:nvPr/>
            </p:nvSpPr>
            <p:spPr>
              <a:xfrm>
                <a:off x="256360" y="4600559"/>
                <a:ext cx="1836619" cy="1857686"/>
              </a:xfrm>
              <a:prstGeom prst="roundRect">
                <a:avLst/>
              </a:prstGeom>
              <a:solidFill>
                <a:srgbClr val="B7D9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933EF7FB-6A61-CB4B-972C-C97D6B5780A0}"/>
                  </a:ext>
                </a:extLst>
              </p:cNvPr>
              <p:cNvSpPr/>
              <p:nvPr/>
            </p:nvSpPr>
            <p:spPr>
              <a:xfrm>
                <a:off x="2501071" y="4600559"/>
                <a:ext cx="1836619" cy="1857686"/>
              </a:xfrm>
              <a:prstGeom prst="roundRect">
                <a:avLst/>
              </a:prstGeom>
              <a:solidFill>
                <a:srgbClr val="167E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2C6A85C7-A2D3-4342-8FA8-2D3CCD391261}"/>
                  </a:ext>
                </a:extLst>
              </p:cNvPr>
              <p:cNvSpPr/>
              <p:nvPr/>
            </p:nvSpPr>
            <p:spPr>
              <a:xfrm>
                <a:off x="7187595" y="1951787"/>
                <a:ext cx="1836619" cy="1857686"/>
              </a:xfrm>
              <a:prstGeom prst="roundRect">
                <a:avLst/>
              </a:prstGeom>
              <a:solidFill>
                <a:srgbClr val="B7D9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A3F66DFB-FB60-1F46-BB9B-A79D576F4245}"/>
                  </a:ext>
                </a:extLst>
              </p:cNvPr>
              <p:cNvSpPr/>
              <p:nvPr/>
            </p:nvSpPr>
            <p:spPr>
              <a:xfrm>
                <a:off x="4848220" y="1951787"/>
                <a:ext cx="1836619" cy="1857686"/>
              </a:xfrm>
              <a:prstGeom prst="roundRect">
                <a:avLst/>
              </a:prstGeom>
              <a:solidFill>
                <a:srgbClr val="167E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ounded Rectangle 47">
                <a:extLst>
                  <a:ext uri="{FF2B5EF4-FFF2-40B4-BE49-F238E27FC236}">
                    <a16:creationId xmlns:a16="http://schemas.microsoft.com/office/drawing/2014/main" id="{433A26C0-0C06-6942-BBC8-B1165914C308}"/>
                  </a:ext>
                </a:extLst>
              </p:cNvPr>
              <p:cNvSpPr/>
              <p:nvPr/>
            </p:nvSpPr>
            <p:spPr>
              <a:xfrm>
                <a:off x="2483711" y="1951787"/>
                <a:ext cx="1836619" cy="1857686"/>
              </a:xfrm>
              <a:prstGeom prst="roundRect">
                <a:avLst/>
              </a:prstGeom>
              <a:solidFill>
                <a:srgbClr val="B7D9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ounded Rectangle 48">
                <a:extLst>
                  <a:ext uri="{FF2B5EF4-FFF2-40B4-BE49-F238E27FC236}">
                    <a16:creationId xmlns:a16="http://schemas.microsoft.com/office/drawing/2014/main" id="{E4001026-8C30-9645-BC63-6578660CB41A}"/>
                  </a:ext>
                </a:extLst>
              </p:cNvPr>
              <p:cNvSpPr/>
              <p:nvPr/>
            </p:nvSpPr>
            <p:spPr>
              <a:xfrm>
                <a:off x="4848220" y="4600559"/>
                <a:ext cx="1836619" cy="1857686"/>
              </a:xfrm>
              <a:prstGeom prst="roundRect">
                <a:avLst/>
              </a:prstGeom>
              <a:solidFill>
                <a:srgbClr val="B7D9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C9D09B8C-6CC4-BA4C-B3D9-BB1F3EA4760C}"/>
                  </a:ext>
                </a:extLst>
              </p:cNvPr>
              <p:cNvSpPr/>
              <p:nvPr/>
            </p:nvSpPr>
            <p:spPr>
              <a:xfrm>
                <a:off x="7191213" y="4600559"/>
                <a:ext cx="1836619" cy="1857686"/>
              </a:xfrm>
              <a:prstGeom prst="roundRect">
                <a:avLst/>
              </a:prstGeom>
              <a:solidFill>
                <a:srgbClr val="167E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ounded Rectangle 1">
                <a:extLst>
                  <a:ext uri="{FF2B5EF4-FFF2-40B4-BE49-F238E27FC236}">
                    <a16:creationId xmlns:a16="http://schemas.microsoft.com/office/drawing/2014/main" id="{A64FF108-0D49-994D-ADE6-D8ED001636CD}"/>
                  </a:ext>
                </a:extLst>
              </p:cNvPr>
              <p:cNvSpPr/>
              <p:nvPr/>
            </p:nvSpPr>
            <p:spPr>
              <a:xfrm>
                <a:off x="259899" y="1951787"/>
                <a:ext cx="1836619" cy="1857686"/>
              </a:xfrm>
              <a:prstGeom prst="roundRect">
                <a:avLst/>
              </a:prstGeom>
              <a:solidFill>
                <a:srgbClr val="167E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8" name="TextBox 7">
              <a:extLst>
                <a:ext uri="{FF2B5EF4-FFF2-40B4-BE49-F238E27FC236}">
                  <a16:creationId xmlns:a16="http://schemas.microsoft.com/office/drawing/2014/main" id="{D8F6E79F-9897-8C4B-8114-B94B624B85E9}"/>
                </a:ext>
              </a:extLst>
            </p:cNvPr>
            <p:cNvSpPr txBox="1"/>
            <p:nvPr/>
          </p:nvSpPr>
          <p:spPr>
            <a:xfrm>
              <a:off x="483451" y="2181035"/>
              <a:ext cx="1312867" cy="1174552"/>
            </a:xfrm>
            <a:prstGeom prst="rect">
              <a:avLst/>
            </a:prstGeom>
            <a:noFill/>
            <a:ln>
              <a:noFill/>
            </a:ln>
          </p:spPr>
          <p:txBody>
            <a:bodyPr wrap="square" rtlCol="0" anchor="ctr" anchorCtr="0">
              <a:spAutoFit/>
            </a:bodyPr>
            <a:lstStyle/>
            <a:p>
              <a:pPr algn="ctr">
                <a:lnSpc>
                  <a:spcPts val="2800"/>
                </a:lnSpc>
              </a:pPr>
              <a:r>
                <a:rPr lang="en-US" sz="2800" dirty="0">
                  <a:solidFill>
                    <a:schemeClr val="bg1"/>
                  </a:solidFill>
                </a:rPr>
                <a:t>Create item pool.</a:t>
              </a:r>
            </a:p>
          </p:txBody>
        </p:sp>
        <p:sp>
          <p:nvSpPr>
            <p:cNvPr id="13" name="TextBox 12">
              <a:extLst>
                <a:ext uri="{FF2B5EF4-FFF2-40B4-BE49-F238E27FC236}">
                  <a16:creationId xmlns:a16="http://schemas.microsoft.com/office/drawing/2014/main" id="{D5B8B24A-EA69-FA45-9890-24AEBEECF4BF}"/>
                </a:ext>
              </a:extLst>
            </p:cNvPr>
            <p:cNvSpPr txBox="1"/>
            <p:nvPr/>
          </p:nvSpPr>
          <p:spPr>
            <a:xfrm>
              <a:off x="483451" y="5205360"/>
              <a:ext cx="1415481" cy="815480"/>
            </a:xfrm>
            <a:prstGeom prst="rect">
              <a:avLst/>
            </a:prstGeom>
            <a:noFill/>
            <a:ln>
              <a:noFill/>
            </a:ln>
          </p:spPr>
          <p:txBody>
            <a:bodyPr wrap="square" rtlCol="0" anchor="ctr" anchorCtr="0">
              <a:spAutoFit/>
            </a:bodyPr>
            <a:lstStyle/>
            <a:p>
              <a:pPr algn="ctr">
                <a:lnSpc>
                  <a:spcPts val="2800"/>
                </a:lnSpc>
              </a:pPr>
              <a:r>
                <a:rPr lang="en-US" sz="2800" dirty="0">
                  <a:solidFill>
                    <a:srgbClr val="167EA9"/>
                  </a:solidFill>
                </a:rPr>
                <a:t>Vet with experts.</a:t>
              </a:r>
            </a:p>
          </p:txBody>
        </p:sp>
        <p:sp>
          <p:nvSpPr>
            <p:cNvPr id="16" name="TextBox 15">
              <a:extLst>
                <a:ext uri="{FF2B5EF4-FFF2-40B4-BE49-F238E27FC236}">
                  <a16:creationId xmlns:a16="http://schemas.microsoft.com/office/drawing/2014/main" id="{1968E550-4DC1-044F-9928-0105940DA322}"/>
                </a:ext>
              </a:extLst>
            </p:cNvPr>
            <p:cNvSpPr txBox="1"/>
            <p:nvPr/>
          </p:nvSpPr>
          <p:spPr>
            <a:xfrm>
              <a:off x="2599275" y="2360571"/>
              <a:ext cx="1653427" cy="815480"/>
            </a:xfrm>
            <a:prstGeom prst="rect">
              <a:avLst/>
            </a:prstGeom>
            <a:noFill/>
            <a:ln>
              <a:noFill/>
            </a:ln>
          </p:spPr>
          <p:txBody>
            <a:bodyPr wrap="square" rtlCol="0" anchor="ctr" anchorCtr="0">
              <a:spAutoFit/>
            </a:bodyPr>
            <a:lstStyle/>
            <a:p>
              <a:pPr algn="ctr">
                <a:lnSpc>
                  <a:spcPts val="2800"/>
                </a:lnSpc>
              </a:pPr>
              <a:r>
                <a:rPr lang="en-US" sz="2800" dirty="0">
                  <a:solidFill>
                    <a:srgbClr val="167EA9"/>
                  </a:solidFill>
                </a:rPr>
                <a:t>Test the language.</a:t>
              </a:r>
            </a:p>
          </p:txBody>
        </p:sp>
        <p:sp>
          <p:nvSpPr>
            <p:cNvPr id="19" name="TextBox 18">
              <a:extLst>
                <a:ext uri="{FF2B5EF4-FFF2-40B4-BE49-F238E27FC236}">
                  <a16:creationId xmlns:a16="http://schemas.microsoft.com/office/drawing/2014/main" id="{349056B7-F907-8D45-9FC6-8706A0A69F64}"/>
                </a:ext>
              </a:extLst>
            </p:cNvPr>
            <p:cNvSpPr txBox="1"/>
            <p:nvPr/>
          </p:nvSpPr>
          <p:spPr>
            <a:xfrm>
              <a:off x="4906671" y="5025822"/>
              <a:ext cx="1719717" cy="1174552"/>
            </a:xfrm>
            <a:prstGeom prst="rect">
              <a:avLst/>
            </a:prstGeom>
            <a:noFill/>
            <a:ln>
              <a:noFill/>
            </a:ln>
          </p:spPr>
          <p:txBody>
            <a:bodyPr wrap="square" rtlCol="0" anchor="ctr" anchorCtr="0">
              <a:spAutoFit/>
            </a:bodyPr>
            <a:lstStyle/>
            <a:p>
              <a:pPr algn="ctr">
                <a:lnSpc>
                  <a:spcPts val="2800"/>
                </a:lnSpc>
              </a:pPr>
              <a:r>
                <a:rPr lang="en-US" sz="2800" dirty="0">
                  <a:solidFill>
                    <a:srgbClr val="167EA9"/>
                  </a:solidFill>
                </a:rPr>
                <a:t>Conduct  small pilot.</a:t>
              </a:r>
            </a:p>
          </p:txBody>
        </p:sp>
        <p:sp>
          <p:nvSpPr>
            <p:cNvPr id="22" name="TextBox 21">
              <a:extLst>
                <a:ext uri="{FF2B5EF4-FFF2-40B4-BE49-F238E27FC236}">
                  <a16:creationId xmlns:a16="http://schemas.microsoft.com/office/drawing/2014/main" id="{674C764E-1F6D-2948-8667-E52AB5B09B13}"/>
                </a:ext>
              </a:extLst>
            </p:cNvPr>
            <p:cNvSpPr txBox="1"/>
            <p:nvPr/>
          </p:nvSpPr>
          <p:spPr>
            <a:xfrm>
              <a:off x="5110031" y="2181035"/>
              <a:ext cx="1312996" cy="1174552"/>
            </a:xfrm>
            <a:prstGeom prst="rect">
              <a:avLst/>
            </a:prstGeom>
            <a:noFill/>
            <a:ln>
              <a:noFill/>
            </a:ln>
          </p:spPr>
          <p:txBody>
            <a:bodyPr wrap="square" rtlCol="0" anchor="ctr" anchorCtr="0">
              <a:spAutoFit/>
            </a:bodyPr>
            <a:lstStyle/>
            <a:p>
              <a:pPr algn="ctr">
                <a:lnSpc>
                  <a:spcPts val="2800"/>
                </a:lnSpc>
              </a:pPr>
              <a:r>
                <a:rPr lang="en-US" sz="2800" dirty="0">
                  <a:solidFill>
                    <a:schemeClr val="bg1"/>
                  </a:solidFill>
                </a:rPr>
                <a:t>Refine the items.</a:t>
              </a:r>
            </a:p>
          </p:txBody>
        </p:sp>
        <p:sp>
          <p:nvSpPr>
            <p:cNvPr id="25" name="TextBox 24">
              <a:extLst>
                <a:ext uri="{FF2B5EF4-FFF2-40B4-BE49-F238E27FC236}">
                  <a16:creationId xmlns:a16="http://schemas.microsoft.com/office/drawing/2014/main" id="{CC1170C2-157C-4147-A4E0-3009047940B7}"/>
                </a:ext>
              </a:extLst>
            </p:cNvPr>
            <p:cNvSpPr txBox="1"/>
            <p:nvPr/>
          </p:nvSpPr>
          <p:spPr>
            <a:xfrm>
              <a:off x="7303236" y="2360569"/>
              <a:ext cx="1605336" cy="815480"/>
            </a:xfrm>
            <a:prstGeom prst="rect">
              <a:avLst/>
            </a:prstGeom>
            <a:noFill/>
            <a:ln>
              <a:noFill/>
            </a:ln>
          </p:spPr>
          <p:txBody>
            <a:bodyPr wrap="square" rtlCol="0" anchor="ctr" anchorCtr="0">
              <a:spAutoFit/>
            </a:bodyPr>
            <a:lstStyle/>
            <a:p>
              <a:pPr algn="ctr">
                <a:lnSpc>
                  <a:spcPts val="2800"/>
                </a:lnSpc>
              </a:pPr>
              <a:r>
                <a:rPr lang="en-US" sz="2800" dirty="0">
                  <a:solidFill>
                    <a:srgbClr val="167EA9"/>
                  </a:solidFill>
                </a:rPr>
                <a:t>Conduct a study.</a:t>
              </a:r>
            </a:p>
          </p:txBody>
        </p:sp>
        <p:sp>
          <p:nvSpPr>
            <p:cNvPr id="28" name="TextBox 27">
              <a:extLst>
                <a:ext uri="{FF2B5EF4-FFF2-40B4-BE49-F238E27FC236}">
                  <a16:creationId xmlns:a16="http://schemas.microsoft.com/office/drawing/2014/main" id="{ACF3FCBF-EDE5-584D-B149-E345AC419231}"/>
                </a:ext>
              </a:extLst>
            </p:cNvPr>
            <p:cNvSpPr txBox="1"/>
            <p:nvPr/>
          </p:nvSpPr>
          <p:spPr>
            <a:xfrm>
              <a:off x="2723124" y="5025824"/>
              <a:ext cx="1312996" cy="1174552"/>
            </a:xfrm>
            <a:prstGeom prst="rect">
              <a:avLst/>
            </a:prstGeom>
            <a:noFill/>
            <a:ln>
              <a:noFill/>
            </a:ln>
          </p:spPr>
          <p:txBody>
            <a:bodyPr wrap="square" rtlCol="0" anchor="ctr" anchorCtr="0">
              <a:spAutoFit/>
            </a:bodyPr>
            <a:lstStyle/>
            <a:p>
              <a:pPr algn="ctr">
                <a:lnSpc>
                  <a:spcPts val="2800"/>
                </a:lnSpc>
              </a:pPr>
              <a:r>
                <a:rPr lang="en-US" sz="2800" dirty="0">
                  <a:solidFill>
                    <a:schemeClr val="bg1"/>
                  </a:solidFill>
                </a:rPr>
                <a:t>Refine the items.</a:t>
              </a:r>
            </a:p>
          </p:txBody>
        </p:sp>
        <p:sp>
          <p:nvSpPr>
            <p:cNvPr id="31" name="TextBox 30">
              <a:extLst>
                <a:ext uri="{FF2B5EF4-FFF2-40B4-BE49-F238E27FC236}">
                  <a16:creationId xmlns:a16="http://schemas.microsoft.com/office/drawing/2014/main" id="{A6903824-7682-F84E-9EFE-2EA48501E6E0}"/>
                </a:ext>
              </a:extLst>
            </p:cNvPr>
            <p:cNvSpPr txBox="1"/>
            <p:nvPr/>
          </p:nvSpPr>
          <p:spPr>
            <a:xfrm>
              <a:off x="7449407" y="5025824"/>
              <a:ext cx="1312996" cy="1174552"/>
            </a:xfrm>
            <a:prstGeom prst="rect">
              <a:avLst/>
            </a:prstGeom>
            <a:noFill/>
            <a:ln>
              <a:noFill/>
            </a:ln>
          </p:spPr>
          <p:txBody>
            <a:bodyPr wrap="square" rtlCol="0" anchor="ctr" anchorCtr="0">
              <a:spAutoFit/>
            </a:bodyPr>
            <a:lstStyle/>
            <a:p>
              <a:pPr algn="ctr">
                <a:lnSpc>
                  <a:spcPts val="2800"/>
                </a:lnSpc>
              </a:pPr>
              <a:r>
                <a:rPr lang="en-US" sz="2800" dirty="0">
                  <a:solidFill>
                    <a:schemeClr val="bg1"/>
                  </a:solidFill>
                </a:rPr>
                <a:t>Refine the items.</a:t>
              </a:r>
            </a:p>
          </p:txBody>
        </p:sp>
        <p:sp>
          <p:nvSpPr>
            <p:cNvPr id="5" name="Right Arrow 4">
              <a:extLst>
                <a:ext uri="{FF2B5EF4-FFF2-40B4-BE49-F238E27FC236}">
                  <a16:creationId xmlns:a16="http://schemas.microsoft.com/office/drawing/2014/main" id="{D33C42AC-0B80-B747-8BD7-03F52E45D2F4}"/>
                </a:ext>
              </a:extLst>
            </p:cNvPr>
            <p:cNvSpPr/>
            <p:nvPr/>
          </p:nvSpPr>
          <p:spPr>
            <a:xfrm rot="5400000">
              <a:off x="311207" y="4138188"/>
              <a:ext cx="1657350" cy="452533"/>
            </a:xfrm>
            <a:prstGeom prst="rightArrow">
              <a:avLst/>
            </a:prstGeom>
            <a:solidFill>
              <a:srgbClr val="FCFC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ight Arrow 50">
              <a:extLst>
                <a:ext uri="{FF2B5EF4-FFF2-40B4-BE49-F238E27FC236}">
                  <a16:creationId xmlns:a16="http://schemas.microsoft.com/office/drawing/2014/main" id="{027DBB15-71D7-DD48-B721-D89E263506F3}"/>
                </a:ext>
              </a:extLst>
            </p:cNvPr>
            <p:cNvSpPr/>
            <p:nvPr/>
          </p:nvSpPr>
          <p:spPr>
            <a:xfrm rot="5400000">
              <a:off x="4921861" y="4080050"/>
              <a:ext cx="1657350" cy="452533"/>
            </a:xfrm>
            <a:prstGeom prst="rightArrow">
              <a:avLst/>
            </a:prstGeom>
            <a:solidFill>
              <a:srgbClr val="FCFC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ight Arrow 51">
              <a:extLst>
                <a:ext uri="{FF2B5EF4-FFF2-40B4-BE49-F238E27FC236}">
                  <a16:creationId xmlns:a16="http://schemas.microsoft.com/office/drawing/2014/main" id="{BCCACFE9-3C83-D445-9AF3-DE660DBA5074}"/>
                </a:ext>
              </a:extLst>
            </p:cNvPr>
            <p:cNvSpPr/>
            <p:nvPr/>
          </p:nvSpPr>
          <p:spPr>
            <a:xfrm rot="16200000">
              <a:off x="2550947" y="3949767"/>
              <a:ext cx="1657350" cy="452533"/>
            </a:xfrm>
            <a:prstGeom prst="rightArrow">
              <a:avLst/>
            </a:prstGeom>
            <a:solidFill>
              <a:srgbClr val="FCFC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ight Arrow 52">
              <a:extLst>
                <a:ext uri="{FF2B5EF4-FFF2-40B4-BE49-F238E27FC236}">
                  <a16:creationId xmlns:a16="http://schemas.microsoft.com/office/drawing/2014/main" id="{5EDAB0A3-5F96-C944-AB53-3BAB6CC82FE5}"/>
                </a:ext>
              </a:extLst>
            </p:cNvPr>
            <p:cNvSpPr/>
            <p:nvPr/>
          </p:nvSpPr>
          <p:spPr>
            <a:xfrm rot="16200000">
              <a:off x="7289079" y="3955966"/>
              <a:ext cx="1657350" cy="452533"/>
            </a:xfrm>
            <a:prstGeom prst="rightArrow">
              <a:avLst/>
            </a:prstGeom>
            <a:solidFill>
              <a:srgbClr val="FCFC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ight Arrow 53">
              <a:extLst>
                <a:ext uri="{FF2B5EF4-FFF2-40B4-BE49-F238E27FC236}">
                  <a16:creationId xmlns:a16="http://schemas.microsoft.com/office/drawing/2014/main" id="{8584BA59-F702-814F-9596-A303DF93C8F4}"/>
                </a:ext>
              </a:extLst>
            </p:cNvPr>
            <p:cNvSpPr/>
            <p:nvPr/>
          </p:nvSpPr>
          <p:spPr>
            <a:xfrm>
              <a:off x="1898931" y="5303134"/>
              <a:ext cx="981510" cy="488066"/>
            </a:xfrm>
            <a:prstGeom prst="rightArrow">
              <a:avLst/>
            </a:prstGeom>
            <a:solidFill>
              <a:srgbClr val="FCFC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ight Arrow 55">
              <a:extLst>
                <a:ext uri="{FF2B5EF4-FFF2-40B4-BE49-F238E27FC236}">
                  <a16:creationId xmlns:a16="http://schemas.microsoft.com/office/drawing/2014/main" id="{275731B6-55FB-1D43-9CD6-B335137A4E44}"/>
                </a:ext>
              </a:extLst>
            </p:cNvPr>
            <p:cNvSpPr/>
            <p:nvPr/>
          </p:nvSpPr>
          <p:spPr>
            <a:xfrm>
              <a:off x="6467896" y="5518389"/>
              <a:ext cx="981510" cy="488066"/>
            </a:xfrm>
            <a:prstGeom prst="rightArrow">
              <a:avLst/>
            </a:prstGeom>
            <a:solidFill>
              <a:srgbClr val="FCFC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ight Arrow 56">
              <a:extLst>
                <a:ext uri="{FF2B5EF4-FFF2-40B4-BE49-F238E27FC236}">
                  <a16:creationId xmlns:a16="http://schemas.microsoft.com/office/drawing/2014/main" id="{A92487AE-55D9-A643-91E2-84956E8CD4F1}"/>
                </a:ext>
              </a:extLst>
            </p:cNvPr>
            <p:cNvSpPr/>
            <p:nvPr/>
          </p:nvSpPr>
          <p:spPr>
            <a:xfrm>
              <a:off x="4216768" y="2600749"/>
              <a:ext cx="981510" cy="488066"/>
            </a:xfrm>
            <a:prstGeom prst="rightArrow">
              <a:avLst/>
            </a:prstGeom>
            <a:solidFill>
              <a:srgbClr val="FCFC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07150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26631F7-7A1E-364F-A7DB-81E990EB9276}"/>
              </a:ext>
            </a:extLst>
          </p:cNvPr>
          <p:cNvSpPr>
            <a:spLocks noGrp="1"/>
          </p:cNvSpPr>
          <p:nvPr>
            <p:ph type="title"/>
          </p:nvPr>
        </p:nvSpPr>
        <p:spPr/>
        <p:txBody>
          <a:bodyPr/>
          <a:lstStyle/>
          <a:p>
            <a:r>
              <a:rPr lang="en-US" dirty="0"/>
              <a:t>Creating the Item Pool</a:t>
            </a:r>
          </a:p>
        </p:txBody>
      </p:sp>
      <p:sp>
        <p:nvSpPr>
          <p:cNvPr id="15" name="Content Placeholder 14">
            <a:extLst>
              <a:ext uri="{FF2B5EF4-FFF2-40B4-BE49-F238E27FC236}">
                <a16:creationId xmlns:a16="http://schemas.microsoft.com/office/drawing/2014/main" id="{BAAD2153-0D47-C045-BA25-4297B0208C0A}"/>
              </a:ext>
            </a:extLst>
          </p:cNvPr>
          <p:cNvSpPr>
            <a:spLocks noGrp="1"/>
          </p:cNvSpPr>
          <p:nvPr>
            <p:ph type="body" sz="quarter" idx="11"/>
          </p:nvPr>
        </p:nvSpPr>
        <p:spPr/>
        <p:txBody>
          <a:bodyPr>
            <a:normAutofit fontScale="92500" lnSpcReduction="10000"/>
          </a:bodyPr>
          <a:lstStyle/>
          <a:p>
            <a:r>
              <a:rPr lang="en-US" dirty="0"/>
              <a:t>Literature Review:</a:t>
            </a:r>
          </a:p>
          <a:p>
            <a:pPr lvl="1"/>
            <a:r>
              <a:rPr lang="en-US" dirty="0"/>
              <a:t>Child development, caregiver influence, environment</a:t>
            </a:r>
          </a:p>
          <a:p>
            <a:r>
              <a:rPr lang="en-US" dirty="0"/>
              <a:t>Input</a:t>
            </a:r>
          </a:p>
          <a:p>
            <a:pPr lvl="1"/>
            <a:r>
              <a:rPr lang="en-US" dirty="0"/>
              <a:t>Experts in the field</a:t>
            </a:r>
          </a:p>
          <a:p>
            <a:pPr lvl="1"/>
            <a:r>
              <a:rPr lang="en-US" dirty="0"/>
              <a:t>Family &amp; Provider-Cognitive testing</a:t>
            </a:r>
          </a:p>
          <a:p>
            <a:endParaRPr lang="en-US" dirty="0"/>
          </a:p>
          <a:p>
            <a:endParaRPr lang="en-US" dirty="0"/>
          </a:p>
          <a:p>
            <a:endParaRPr lang="en-US" dirty="0"/>
          </a:p>
          <a:p>
            <a:endParaRPr lang="en-US" dirty="0"/>
          </a:p>
        </p:txBody>
      </p:sp>
      <p:sp>
        <p:nvSpPr>
          <p:cNvPr id="19" name="Text Placeholder 18">
            <a:extLst>
              <a:ext uri="{FF2B5EF4-FFF2-40B4-BE49-F238E27FC236}">
                <a16:creationId xmlns:a16="http://schemas.microsoft.com/office/drawing/2014/main" id="{9993610F-25A2-5643-9492-C3602B03A715}"/>
              </a:ext>
            </a:extLst>
          </p:cNvPr>
          <p:cNvSpPr>
            <a:spLocks noGrp="1"/>
          </p:cNvSpPr>
          <p:nvPr>
            <p:ph type="body" sz="quarter" idx="12"/>
          </p:nvPr>
        </p:nvSpPr>
        <p:spPr/>
        <p:txBody>
          <a:bodyPr/>
          <a:lstStyle/>
          <a:p>
            <a:endParaRPr lang="en-US"/>
          </a:p>
        </p:txBody>
      </p:sp>
      <p:pic>
        <p:nvPicPr>
          <p:cNvPr id="5" name="Picture Placeholder 4" descr="A young boy sitting at a table&#10;&#10;Description automatically generated">
            <a:extLst>
              <a:ext uri="{FF2B5EF4-FFF2-40B4-BE49-F238E27FC236}">
                <a16:creationId xmlns:a16="http://schemas.microsoft.com/office/drawing/2014/main" id="{F78F6581-BE2A-2F43-92D6-09BDE444432A}"/>
              </a:ext>
            </a:extLst>
          </p:cNvPr>
          <p:cNvPicPr>
            <a:picLocks noGrp="1" noChangeAspect="1"/>
          </p:cNvPicPr>
          <p:nvPr>
            <p:ph type="pic" sz="quarter" idx="10"/>
          </p:nvPr>
        </p:nvPicPr>
        <p:blipFill rotWithShape="1">
          <a:blip r:embed="rId3"/>
          <a:srcRect l="38826" r="14932"/>
          <a:stretch/>
        </p:blipFill>
        <p:spPr>
          <a:xfrm flipH="1">
            <a:off x="0" y="1600200"/>
            <a:ext cx="3644900" cy="5257800"/>
          </a:xfrm>
        </p:spPr>
      </p:pic>
    </p:spTree>
    <p:extLst>
      <p:ext uri="{BB962C8B-B14F-4D97-AF65-F5344CB8AC3E}">
        <p14:creationId xmlns:p14="http://schemas.microsoft.com/office/powerpoint/2010/main" val="1851922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Study </a:t>
            </a:r>
          </a:p>
        </p:txBody>
      </p:sp>
      <p:sp>
        <p:nvSpPr>
          <p:cNvPr id="15" name="Content Placeholder 14">
            <a:extLst>
              <a:ext uri="{FF2B5EF4-FFF2-40B4-BE49-F238E27FC236}">
                <a16:creationId xmlns:a16="http://schemas.microsoft.com/office/drawing/2014/main" id="{BC190E34-11C3-BF4D-A940-C4DC1457687A}"/>
              </a:ext>
            </a:extLst>
          </p:cNvPr>
          <p:cNvSpPr>
            <a:spLocks noGrp="1"/>
          </p:cNvSpPr>
          <p:nvPr>
            <p:ph sz="half" idx="2"/>
          </p:nvPr>
        </p:nvSpPr>
        <p:spPr>
          <a:xfrm>
            <a:off x="4822524" y="1879604"/>
            <a:ext cx="4232576" cy="4525963"/>
          </a:xfrm>
        </p:spPr>
        <p:txBody>
          <a:bodyPr>
            <a:normAutofit fontScale="85000" lnSpcReduction="10000"/>
          </a:bodyPr>
          <a:lstStyle/>
          <a:p>
            <a:pPr lvl="0"/>
            <a:r>
              <a:rPr lang="en-US" dirty="0"/>
              <a:t>Sample</a:t>
            </a:r>
          </a:p>
          <a:p>
            <a:pPr lvl="1"/>
            <a:r>
              <a:rPr lang="en-US" dirty="0"/>
              <a:t>5 Massachusetts programs </a:t>
            </a:r>
          </a:p>
          <a:p>
            <a:pPr lvl="1"/>
            <a:r>
              <a:rPr lang="en-US" dirty="0"/>
              <a:t>n = parents of 60 children </a:t>
            </a:r>
          </a:p>
          <a:p>
            <a:pPr lvl="0"/>
            <a:r>
              <a:rPr lang="en-US" dirty="0"/>
              <a:t>Inclusion criteria:</a:t>
            </a:r>
          </a:p>
          <a:p>
            <a:pPr lvl="1"/>
            <a:r>
              <a:rPr lang="en-US" dirty="0"/>
              <a:t>Children aged 3 – 5 experiencing homelessness </a:t>
            </a:r>
          </a:p>
          <a:p>
            <a:pPr lvl="1"/>
            <a:r>
              <a:rPr lang="en-US" dirty="0"/>
              <a:t>English (5th grade) </a:t>
            </a:r>
          </a:p>
          <a:p>
            <a:pPr lvl="0"/>
            <a:r>
              <a:rPr lang="en-US" dirty="0"/>
              <a:t>Results:</a:t>
            </a:r>
          </a:p>
          <a:p>
            <a:pPr lvl="1"/>
            <a:r>
              <a:rPr lang="en-US" dirty="0"/>
              <a:t>20 – 30 minutes</a:t>
            </a:r>
          </a:p>
          <a:p>
            <a:pPr lvl="1"/>
            <a:r>
              <a:rPr lang="en-US" dirty="0"/>
              <a:t>47 worked well (no changes) </a:t>
            </a:r>
          </a:p>
          <a:p>
            <a:pPr lvl="1"/>
            <a:r>
              <a:rPr lang="en-US" dirty="0"/>
              <a:t>A few need slight re-wording</a:t>
            </a:r>
          </a:p>
          <a:p>
            <a:pPr lvl="1"/>
            <a:r>
              <a:rPr lang="en-US" dirty="0"/>
              <a:t>A few need to be re-thought</a:t>
            </a:r>
          </a:p>
        </p:txBody>
      </p:sp>
      <p:sp>
        <p:nvSpPr>
          <p:cNvPr id="4" name="TextBox 3"/>
          <p:cNvSpPr txBox="1"/>
          <p:nvPr/>
        </p:nvSpPr>
        <p:spPr>
          <a:xfrm>
            <a:off x="802401" y="4352334"/>
            <a:ext cx="4572000" cy="830997"/>
          </a:xfrm>
          <a:prstGeom prst="rect">
            <a:avLst/>
          </a:prstGeom>
          <a:noFill/>
        </p:spPr>
        <p:txBody>
          <a:bodyPr wrap="square" rtlCol="0">
            <a:spAutoFit/>
          </a:bodyPr>
          <a:lstStyle/>
          <a:p>
            <a:pPr marL="285737" indent="-285737">
              <a:buFontTx/>
              <a:buChar char="-"/>
            </a:pPr>
            <a:endParaRPr lang="en-US" sz="2400" dirty="0">
              <a:solidFill>
                <a:schemeClr val="bg1"/>
              </a:solidFill>
            </a:endParaRPr>
          </a:p>
          <a:p>
            <a:r>
              <a:rPr lang="en-US" sz="2400" dirty="0">
                <a:solidFill>
                  <a:schemeClr val="bg1"/>
                </a:solidFill>
              </a:rPr>
              <a:t> </a:t>
            </a:r>
          </a:p>
        </p:txBody>
      </p:sp>
      <p:sp>
        <p:nvSpPr>
          <p:cNvPr id="6" name="Rectangle 5">
            <a:extLst>
              <a:ext uri="{FF2B5EF4-FFF2-40B4-BE49-F238E27FC236}">
                <a16:creationId xmlns:a16="http://schemas.microsoft.com/office/drawing/2014/main" id="{2229F0FD-8B9B-4ECC-91C2-EA5F8F803CDD}"/>
              </a:ext>
            </a:extLst>
          </p:cNvPr>
          <p:cNvSpPr/>
          <p:nvPr/>
        </p:nvSpPr>
        <p:spPr>
          <a:xfrm>
            <a:off x="0" y="1619941"/>
            <a:ext cx="4572000" cy="6001643"/>
          </a:xfrm>
          <a:prstGeom prst="rect">
            <a:avLst/>
          </a:prstGeom>
        </p:spPr>
        <p:txBody>
          <a:bodyPr>
            <a:spAutoFit/>
          </a:bodyPr>
          <a:lstStyle/>
          <a:p>
            <a:pPr lvl="0" algn="ctr"/>
            <a:endParaRPr lang="en-US" sz="9600" dirty="0">
              <a:solidFill>
                <a:srgbClr val="FCFC5F"/>
              </a:solidFill>
            </a:endParaRPr>
          </a:p>
          <a:p>
            <a:pPr lvl="0" algn="ctr"/>
            <a:endParaRPr lang="en-US" sz="9600" dirty="0">
              <a:solidFill>
                <a:srgbClr val="FCFC5F"/>
              </a:solidFill>
            </a:endParaRPr>
          </a:p>
          <a:p>
            <a:pPr lvl="0" algn="ctr"/>
            <a:endParaRPr lang="en-US" sz="9600" dirty="0">
              <a:solidFill>
                <a:srgbClr val="FCFC5F"/>
              </a:solidFill>
            </a:endParaRPr>
          </a:p>
          <a:p>
            <a:pPr lvl="0" algn="ctr"/>
            <a:endParaRPr lang="en-US" sz="9600" dirty="0">
              <a:solidFill>
                <a:srgbClr val="FCFC5F"/>
              </a:solidFill>
            </a:endParaRPr>
          </a:p>
        </p:txBody>
      </p:sp>
      <p:pic>
        <p:nvPicPr>
          <p:cNvPr id="3" name="Picture 2">
            <a:extLst>
              <a:ext uri="{FF2B5EF4-FFF2-40B4-BE49-F238E27FC236}">
                <a16:creationId xmlns:a16="http://schemas.microsoft.com/office/drawing/2014/main" id="{5C1EA515-FD6E-479A-AE45-3D8323B0D098}"/>
              </a:ext>
            </a:extLst>
          </p:cNvPr>
          <p:cNvPicPr>
            <a:picLocks noChangeAspect="1"/>
          </p:cNvPicPr>
          <p:nvPr/>
        </p:nvPicPr>
        <p:blipFill>
          <a:blip r:embed="rId2"/>
          <a:stretch>
            <a:fillRect/>
          </a:stretch>
        </p:blipFill>
        <p:spPr>
          <a:xfrm>
            <a:off x="0" y="1619941"/>
            <a:ext cx="3645724" cy="5255207"/>
          </a:xfrm>
          <a:prstGeom prst="rect">
            <a:avLst/>
          </a:prstGeom>
        </p:spPr>
      </p:pic>
    </p:spTree>
    <p:extLst>
      <p:ext uri="{BB962C8B-B14F-4D97-AF65-F5344CB8AC3E}">
        <p14:creationId xmlns:p14="http://schemas.microsoft.com/office/powerpoint/2010/main" val="2516276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Adjustments &amp; Final Item Pool</a:t>
            </a:r>
          </a:p>
        </p:txBody>
      </p:sp>
      <p:sp>
        <p:nvSpPr>
          <p:cNvPr id="8" name="Content Placeholder 7">
            <a:extLst>
              <a:ext uri="{FF2B5EF4-FFF2-40B4-BE49-F238E27FC236}">
                <a16:creationId xmlns:a16="http://schemas.microsoft.com/office/drawing/2014/main" id="{CFAFBA17-AEF5-7549-9EB6-37520C82AB02}"/>
              </a:ext>
            </a:extLst>
          </p:cNvPr>
          <p:cNvSpPr>
            <a:spLocks noGrp="1"/>
          </p:cNvSpPr>
          <p:nvPr>
            <p:ph sz="half" idx="2"/>
          </p:nvPr>
        </p:nvSpPr>
        <p:spPr/>
        <p:txBody>
          <a:bodyPr/>
          <a:lstStyle/>
          <a:p>
            <a:r>
              <a:rPr lang="en-US" dirty="0"/>
              <a:t>Play scale</a:t>
            </a:r>
          </a:p>
          <a:p>
            <a:pPr lvl="1"/>
            <a:r>
              <a:rPr lang="en-US" dirty="0"/>
              <a:t>Refocus on Imaginative &amp; Social</a:t>
            </a:r>
          </a:p>
          <a:p>
            <a:r>
              <a:rPr lang="en-US" dirty="0"/>
              <a:t>Parenting Scale</a:t>
            </a:r>
          </a:p>
          <a:p>
            <a:pPr lvl="1"/>
            <a:r>
              <a:rPr lang="en-US" dirty="0"/>
              <a:t>Refocus on Overreactive Parenting Behaviors</a:t>
            </a:r>
          </a:p>
          <a:p>
            <a:r>
              <a:rPr lang="en-US" dirty="0"/>
              <a:t>Environment Scale</a:t>
            </a:r>
          </a:p>
          <a:p>
            <a:pPr lvl="1"/>
            <a:r>
              <a:rPr lang="en-US" dirty="0"/>
              <a:t>Add Health Care Access, Lead, Nutrition</a:t>
            </a:r>
          </a:p>
        </p:txBody>
      </p:sp>
      <p:sp>
        <p:nvSpPr>
          <p:cNvPr id="4" name="TextBox 3"/>
          <p:cNvSpPr txBox="1"/>
          <p:nvPr/>
        </p:nvSpPr>
        <p:spPr>
          <a:xfrm>
            <a:off x="802401" y="4352334"/>
            <a:ext cx="4572000" cy="830997"/>
          </a:xfrm>
          <a:prstGeom prst="rect">
            <a:avLst/>
          </a:prstGeom>
          <a:noFill/>
        </p:spPr>
        <p:txBody>
          <a:bodyPr wrap="square" rtlCol="0">
            <a:spAutoFit/>
          </a:bodyPr>
          <a:lstStyle/>
          <a:p>
            <a:pPr marL="285737" indent="-285737" defTabSz="457178">
              <a:buFontTx/>
              <a:buChar char="-"/>
              <a:defRPr/>
            </a:pPr>
            <a:endParaRPr lang="en-US" sz="2400" dirty="0">
              <a:solidFill>
                <a:prstClr val="white"/>
              </a:solidFill>
              <a:latin typeface="Calibri"/>
            </a:endParaRPr>
          </a:p>
          <a:p>
            <a:pPr defTabSz="457178">
              <a:defRPr/>
            </a:pPr>
            <a:r>
              <a:rPr lang="en-US" sz="2400" dirty="0">
                <a:solidFill>
                  <a:prstClr val="white"/>
                </a:solidFill>
                <a:latin typeface="Calibri"/>
              </a:rPr>
              <a:t> </a:t>
            </a:r>
          </a:p>
        </p:txBody>
      </p:sp>
      <p:pic>
        <p:nvPicPr>
          <p:cNvPr id="3" name="Picture 2">
            <a:extLst>
              <a:ext uri="{FF2B5EF4-FFF2-40B4-BE49-F238E27FC236}">
                <a16:creationId xmlns:a16="http://schemas.microsoft.com/office/drawing/2014/main" id="{DAB65168-6CAE-49A5-A51F-AE2E262825B2}"/>
              </a:ext>
            </a:extLst>
          </p:cNvPr>
          <p:cNvPicPr>
            <a:picLocks noChangeAspect="1"/>
          </p:cNvPicPr>
          <p:nvPr/>
        </p:nvPicPr>
        <p:blipFill>
          <a:blip r:embed="rId2"/>
          <a:stretch>
            <a:fillRect/>
          </a:stretch>
        </p:blipFill>
        <p:spPr>
          <a:xfrm>
            <a:off x="0" y="1600200"/>
            <a:ext cx="3645724" cy="5255207"/>
          </a:xfrm>
          <a:prstGeom prst="rect">
            <a:avLst/>
          </a:prstGeom>
        </p:spPr>
      </p:pic>
    </p:spTree>
    <p:extLst>
      <p:ext uri="{BB962C8B-B14F-4D97-AF65-F5344CB8AC3E}">
        <p14:creationId xmlns:p14="http://schemas.microsoft.com/office/powerpoint/2010/main" val="2822367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3B32A-8052-204B-880A-4BB8989377FC}"/>
              </a:ext>
            </a:extLst>
          </p:cNvPr>
          <p:cNvSpPr>
            <a:spLocks noGrp="1"/>
          </p:cNvSpPr>
          <p:nvPr>
            <p:ph type="title"/>
          </p:nvPr>
        </p:nvSpPr>
        <p:spPr/>
        <p:txBody>
          <a:bodyPr/>
          <a:lstStyle/>
          <a:p>
            <a:r>
              <a:rPr lang="en-US" sz="3800" dirty="0"/>
              <a:t>NEST SITES (PHASE II Field Testing)</a:t>
            </a:r>
          </a:p>
        </p:txBody>
      </p:sp>
      <p:pic>
        <p:nvPicPr>
          <p:cNvPr id="9" name="Content Placeholder 8">
            <a:extLst>
              <a:ext uri="{FF2B5EF4-FFF2-40B4-BE49-F238E27FC236}">
                <a16:creationId xmlns:a16="http://schemas.microsoft.com/office/drawing/2014/main" id="{1BDB31DC-56DE-FD4B-9CCE-A741ABFCADA6}"/>
              </a:ext>
            </a:extLst>
          </p:cNvPr>
          <p:cNvPicPr>
            <a:picLocks noGrp="1" noChangeAspect="1"/>
          </p:cNvPicPr>
          <p:nvPr>
            <p:ph idx="1"/>
          </p:nvPr>
        </p:nvPicPr>
        <p:blipFill>
          <a:blip r:embed="rId3"/>
          <a:stretch>
            <a:fillRect/>
          </a:stretch>
        </p:blipFill>
        <p:spPr>
          <a:xfrm>
            <a:off x="1707401" y="1896205"/>
            <a:ext cx="7714127" cy="4587875"/>
          </a:xfrm>
        </p:spPr>
      </p:pic>
      <p:sp>
        <p:nvSpPr>
          <p:cNvPr id="3" name="Rectangle 2">
            <a:extLst>
              <a:ext uri="{FF2B5EF4-FFF2-40B4-BE49-F238E27FC236}">
                <a16:creationId xmlns:a16="http://schemas.microsoft.com/office/drawing/2014/main" id="{225B734E-F101-4E50-BE40-2EBBD0F41A0F}"/>
              </a:ext>
            </a:extLst>
          </p:cNvPr>
          <p:cNvSpPr/>
          <p:nvPr/>
        </p:nvSpPr>
        <p:spPr>
          <a:xfrm>
            <a:off x="272961" y="2017497"/>
            <a:ext cx="2291825" cy="3753335"/>
          </a:xfrm>
          <a:prstGeom prst="rect">
            <a:avLst/>
          </a:prstGeom>
          <a:noFill/>
        </p:spPr>
        <p:txBody>
          <a:bodyPr wrap="square">
            <a:spAutoFit/>
          </a:bodyPr>
          <a:lstStyle/>
          <a:p>
            <a:pPr marL="342882" indent="-342882">
              <a:lnSpc>
                <a:spcPct val="90000"/>
              </a:lnSpc>
              <a:spcBef>
                <a:spcPts val="1200"/>
              </a:spcBef>
              <a:buClr>
                <a:srgbClr val="167EA9"/>
              </a:buClr>
              <a:buFont typeface="Lucida Grande"/>
              <a:buChar char="●"/>
            </a:pPr>
            <a:r>
              <a:rPr lang="en-US" sz="2100" dirty="0">
                <a:solidFill>
                  <a:srgbClr val="5E5E5E"/>
                </a:solidFill>
                <a:latin typeface="Source Sans Pro"/>
              </a:rPr>
              <a:t>9 sites nationwide Fall 2017-Spring 2018</a:t>
            </a:r>
          </a:p>
          <a:p>
            <a:pPr marL="342882" indent="-342882">
              <a:lnSpc>
                <a:spcPct val="90000"/>
              </a:lnSpc>
              <a:spcBef>
                <a:spcPts val="1200"/>
              </a:spcBef>
              <a:buClr>
                <a:srgbClr val="167EA9"/>
              </a:buClr>
              <a:buFont typeface="Lucida Grande"/>
              <a:buChar char="●"/>
            </a:pPr>
            <a:r>
              <a:rPr lang="en-US" sz="2100" dirty="0">
                <a:solidFill>
                  <a:srgbClr val="5E5E5E"/>
                </a:solidFill>
                <a:latin typeface="Source Sans Pro"/>
              </a:rPr>
              <a:t>Trained case managers to use NEST</a:t>
            </a:r>
          </a:p>
          <a:p>
            <a:pPr marL="342882" indent="-342882">
              <a:lnSpc>
                <a:spcPct val="90000"/>
              </a:lnSpc>
              <a:spcBef>
                <a:spcPts val="1200"/>
              </a:spcBef>
              <a:buClr>
                <a:srgbClr val="167EA9"/>
              </a:buClr>
              <a:buFont typeface="Lucida Grande"/>
              <a:buChar char="●"/>
            </a:pPr>
            <a:r>
              <a:rPr lang="en-US" sz="2100" dirty="0">
                <a:solidFill>
                  <a:srgbClr val="5E5E5E"/>
                </a:solidFill>
                <a:latin typeface="Source Sans Pro"/>
              </a:rPr>
              <a:t>Sample size n=230</a:t>
            </a:r>
          </a:p>
          <a:p>
            <a:pPr marL="342882" indent="-342882">
              <a:lnSpc>
                <a:spcPct val="90000"/>
              </a:lnSpc>
              <a:spcBef>
                <a:spcPts val="1200"/>
              </a:spcBef>
              <a:buClr>
                <a:srgbClr val="167EA9"/>
              </a:buClr>
              <a:buFont typeface="Lucida Grande"/>
              <a:buChar char="●"/>
            </a:pPr>
            <a:r>
              <a:rPr lang="en-US" sz="2100" dirty="0">
                <a:solidFill>
                  <a:srgbClr val="5E5E5E"/>
                </a:solidFill>
                <a:latin typeface="Source Sans Pro"/>
              </a:rPr>
              <a:t>Gold standards n=48</a:t>
            </a:r>
          </a:p>
        </p:txBody>
      </p:sp>
    </p:spTree>
    <p:extLst>
      <p:ext uri="{BB962C8B-B14F-4D97-AF65-F5344CB8AC3E}">
        <p14:creationId xmlns:p14="http://schemas.microsoft.com/office/powerpoint/2010/main" val="91008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Picture 54">
            <a:extLst>
              <a:ext uri="{FF2B5EF4-FFF2-40B4-BE49-F238E27FC236}">
                <a16:creationId xmlns:a16="http://schemas.microsoft.com/office/drawing/2014/main" id="{3EBAB27B-5391-3A48-A0CB-D36F40541C40}"/>
              </a:ext>
            </a:extLst>
          </p:cNvPr>
          <p:cNvPicPr>
            <a:picLocks noChangeAspect="1"/>
          </p:cNvPicPr>
          <p:nvPr/>
        </p:nvPicPr>
        <p:blipFill rotWithShape="1">
          <a:blip r:embed="rId3"/>
          <a:srcRect l="9410" r="1"/>
          <a:stretch/>
        </p:blipFill>
        <p:spPr>
          <a:xfrm>
            <a:off x="360950" y="2619891"/>
            <a:ext cx="4555962" cy="3886200"/>
          </a:xfrm>
          <a:prstGeom prst="rect">
            <a:avLst/>
          </a:prstGeom>
          <a:ln>
            <a:noFill/>
          </a:ln>
          <a:effectLst/>
        </p:spPr>
      </p:pic>
      <p:pic>
        <p:nvPicPr>
          <p:cNvPr id="42" name="Picture 41">
            <a:extLst>
              <a:ext uri="{FF2B5EF4-FFF2-40B4-BE49-F238E27FC236}">
                <a16:creationId xmlns:a16="http://schemas.microsoft.com/office/drawing/2014/main" id="{E6A259D8-AEE5-4E43-863F-346BD5DC5ADF}"/>
              </a:ext>
            </a:extLst>
          </p:cNvPr>
          <p:cNvPicPr>
            <a:picLocks noChangeAspect="1"/>
          </p:cNvPicPr>
          <p:nvPr/>
        </p:nvPicPr>
        <p:blipFill rotWithShape="1">
          <a:blip r:embed="rId4"/>
          <a:srcRect l="18735" t="29412" r="14599" b="30718"/>
          <a:stretch/>
        </p:blipFill>
        <p:spPr>
          <a:xfrm>
            <a:off x="4669112" y="287425"/>
            <a:ext cx="4616971" cy="2133600"/>
          </a:xfrm>
          <a:prstGeom prst="rect">
            <a:avLst/>
          </a:prstGeom>
        </p:spPr>
      </p:pic>
      <p:pic>
        <p:nvPicPr>
          <p:cNvPr id="5" name="Picture 4">
            <a:extLst>
              <a:ext uri="{FF2B5EF4-FFF2-40B4-BE49-F238E27FC236}">
                <a16:creationId xmlns:a16="http://schemas.microsoft.com/office/drawing/2014/main" id="{EE5D0262-570F-C043-A3D4-C6522AA0B058}"/>
              </a:ext>
            </a:extLst>
          </p:cNvPr>
          <p:cNvPicPr>
            <a:picLocks noChangeAspect="1"/>
          </p:cNvPicPr>
          <p:nvPr/>
        </p:nvPicPr>
        <p:blipFill rotWithShape="1">
          <a:blip r:embed="rId5"/>
          <a:srcRect l="23194" t="17646" r="18977" b="18628"/>
          <a:stretch/>
        </p:blipFill>
        <p:spPr>
          <a:xfrm>
            <a:off x="4669111" y="2264295"/>
            <a:ext cx="3835920" cy="3266395"/>
          </a:xfrm>
          <a:prstGeom prst="rect">
            <a:avLst/>
          </a:prstGeom>
        </p:spPr>
      </p:pic>
      <p:sp>
        <p:nvSpPr>
          <p:cNvPr id="44" name="TextBox 43">
            <a:extLst>
              <a:ext uri="{FF2B5EF4-FFF2-40B4-BE49-F238E27FC236}">
                <a16:creationId xmlns:a16="http://schemas.microsoft.com/office/drawing/2014/main" id="{6EA62CE6-129E-BD46-8B91-CCC5A1075762}"/>
              </a:ext>
            </a:extLst>
          </p:cNvPr>
          <p:cNvSpPr txBox="1"/>
          <p:nvPr/>
        </p:nvSpPr>
        <p:spPr>
          <a:xfrm>
            <a:off x="0" y="563562"/>
            <a:ext cx="3825341" cy="1200329"/>
          </a:xfrm>
          <a:prstGeom prst="rect">
            <a:avLst/>
          </a:prstGeom>
          <a:solidFill>
            <a:srgbClr val="167EA9"/>
          </a:solidFill>
        </p:spPr>
        <p:txBody>
          <a:bodyPr wrap="square" rtlCol="0">
            <a:spAutoFit/>
          </a:bodyPr>
          <a:lstStyle/>
          <a:p>
            <a:pPr algn="ctr"/>
            <a:r>
              <a:rPr lang="en-US" sz="3600" dirty="0">
                <a:solidFill>
                  <a:schemeClr val="bg1"/>
                </a:solidFill>
                <a:latin typeface="Arial" panose="020B0604020202020204" pitchFamily="34" charset="0"/>
                <a:cs typeface="Arial" panose="020B0604020202020204" pitchFamily="34" charset="0"/>
              </a:rPr>
              <a:t>Overall </a:t>
            </a:r>
          </a:p>
          <a:p>
            <a:pPr algn="ctr"/>
            <a:r>
              <a:rPr lang="en-US" sz="3600" dirty="0">
                <a:solidFill>
                  <a:schemeClr val="bg1"/>
                </a:solidFill>
                <a:latin typeface="Arial" panose="020B0604020202020204" pitchFamily="34" charset="0"/>
                <a:cs typeface="Arial" panose="020B0604020202020204" pitchFamily="34" charset="0"/>
              </a:rPr>
              <a:t>Child Score</a:t>
            </a:r>
          </a:p>
        </p:txBody>
      </p:sp>
      <p:cxnSp>
        <p:nvCxnSpPr>
          <p:cNvPr id="46" name="Straight Arrow Connector 45">
            <a:extLst>
              <a:ext uri="{FF2B5EF4-FFF2-40B4-BE49-F238E27FC236}">
                <a16:creationId xmlns:a16="http://schemas.microsoft.com/office/drawing/2014/main" id="{C01CE3E6-1B5E-C64F-B054-89EC7302DCAF}"/>
              </a:ext>
            </a:extLst>
          </p:cNvPr>
          <p:cNvCxnSpPr/>
          <p:nvPr/>
        </p:nvCxnSpPr>
        <p:spPr>
          <a:xfrm flipV="1">
            <a:off x="977900" y="2230525"/>
            <a:ext cx="0" cy="1574800"/>
          </a:xfrm>
          <a:prstGeom prst="straightConnector1">
            <a:avLst/>
          </a:prstGeom>
          <a:ln w="12700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35FD288D-6628-4C40-B294-92B07532989B}"/>
              </a:ext>
            </a:extLst>
          </p:cNvPr>
          <p:cNvCxnSpPr>
            <a:cxnSpLocks/>
          </p:cNvCxnSpPr>
          <p:nvPr/>
        </p:nvCxnSpPr>
        <p:spPr>
          <a:xfrm flipH="1" flipV="1">
            <a:off x="4013205" y="2065427"/>
            <a:ext cx="838201" cy="774700"/>
          </a:xfrm>
          <a:prstGeom prst="straightConnector1">
            <a:avLst/>
          </a:prstGeom>
          <a:ln w="12700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cxnSp>
        <p:nvCxnSpPr>
          <p:cNvPr id="51" name="Straight Arrow Connector 50">
            <a:extLst>
              <a:ext uri="{FF2B5EF4-FFF2-40B4-BE49-F238E27FC236}">
                <a16:creationId xmlns:a16="http://schemas.microsoft.com/office/drawing/2014/main" id="{58E1B083-5DE4-9C4B-ADD1-1D7FD688B182}"/>
              </a:ext>
            </a:extLst>
          </p:cNvPr>
          <p:cNvCxnSpPr>
            <a:cxnSpLocks/>
          </p:cNvCxnSpPr>
          <p:nvPr/>
        </p:nvCxnSpPr>
        <p:spPr>
          <a:xfrm flipH="1">
            <a:off x="4127503" y="1208175"/>
            <a:ext cx="825501" cy="0"/>
          </a:xfrm>
          <a:prstGeom prst="straightConnector1">
            <a:avLst/>
          </a:prstGeom>
          <a:ln w="12700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sp>
        <p:nvSpPr>
          <p:cNvPr id="56" name="Left-Right Arrow 55">
            <a:extLst>
              <a:ext uri="{FF2B5EF4-FFF2-40B4-BE49-F238E27FC236}">
                <a16:creationId xmlns:a16="http://schemas.microsoft.com/office/drawing/2014/main" id="{29BE0A47-45BE-D247-8BBF-4CA0F4170145}"/>
              </a:ext>
            </a:extLst>
          </p:cNvPr>
          <p:cNvSpPr/>
          <p:nvPr/>
        </p:nvSpPr>
        <p:spPr>
          <a:xfrm rot="5400000">
            <a:off x="6822511" y="1228443"/>
            <a:ext cx="594067" cy="251571"/>
          </a:xfrm>
          <a:prstGeom prst="leftRightArrow">
            <a:avLst>
              <a:gd name="adj1" fmla="val 27647"/>
              <a:gd name="adj2"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237EB82-4962-EE41-8B7D-C656EE7F0B31}"/>
              </a:ext>
            </a:extLst>
          </p:cNvPr>
          <p:cNvSpPr txBox="1"/>
          <p:nvPr/>
        </p:nvSpPr>
        <p:spPr>
          <a:xfrm>
            <a:off x="0" y="6310685"/>
            <a:ext cx="9144000" cy="584775"/>
          </a:xfrm>
          <a:prstGeom prst="rect">
            <a:avLst/>
          </a:prstGeom>
          <a:solidFill>
            <a:schemeClr val="accent4"/>
          </a:solidFill>
        </p:spPr>
        <p:txBody>
          <a:bodyPr wrap="square" rtlCol="0">
            <a:spAutoFit/>
          </a:bodyPr>
          <a:lstStyle/>
          <a:p>
            <a:pPr algn="r"/>
            <a:r>
              <a:rPr lang="en-US" sz="3200" dirty="0">
                <a:solidFill>
                  <a:schemeClr val="bg1"/>
                </a:solidFill>
              </a:rPr>
              <a:t>Logic Model</a:t>
            </a:r>
          </a:p>
        </p:txBody>
      </p:sp>
    </p:spTree>
    <p:extLst>
      <p:ext uri="{BB962C8B-B14F-4D97-AF65-F5344CB8AC3E}">
        <p14:creationId xmlns:p14="http://schemas.microsoft.com/office/powerpoint/2010/main" val="1584971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pic>
        <p:nvPicPr>
          <p:cNvPr id="17" name="Picture Placeholder 9" descr="A group of young children sitting next to a child&#10;&#10;Description automatically generated">
            <a:extLst>
              <a:ext uri="{FF2B5EF4-FFF2-40B4-BE49-F238E27FC236}">
                <a16:creationId xmlns:a16="http://schemas.microsoft.com/office/drawing/2014/main" id="{9C04E6AD-34D3-EA46-A538-57D001047093}"/>
              </a:ext>
            </a:extLst>
          </p:cNvPr>
          <p:cNvPicPr>
            <a:picLocks noChangeAspect="1"/>
          </p:cNvPicPr>
          <p:nvPr/>
        </p:nvPicPr>
        <p:blipFill>
          <a:blip r:embed="rId3">
            <a:alphaModFix amt="20000"/>
          </a:blip>
          <a:srcRect l="5573" r="5573"/>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BEE9DFE-4B99-40F0-BC90-57A0DD94A4E8}"/>
              </a:ext>
            </a:extLst>
          </p:cNvPr>
          <p:cNvSpPr>
            <a:spLocks noGrp="1"/>
          </p:cNvSpPr>
          <p:nvPr>
            <p:ph type="title"/>
          </p:nvPr>
        </p:nvSpPr>
        <p:spPr>
          <a:xfrm>
            <a:off x="0" y="0"/>
            <a:ext cx="9144000" cy="1600200"/>
          </a:xfrm>
        </p:spPr>
        <p:txBody>
          <a:bodyPr/>
          <a:lstStyle/>
          <a:p>
            <a:r>
              <a:rPr lang="en-US" dirty="0">
                <a:solidFill>
                  <a:srgbClr val="FCFC5F"/>
                </a:solidFill>
              </a:rPr>
              <a:t>Scoring  * Recommendations</a:t>
            </a:r>
            <a:endParaRPr lang="en-US" dirty="0"/>
          </a:p>
        </p:txBody>
      </p:sp>
      <p:grpSp>
        <p:nvGrpSpPr>
          <p:cNvPr id="38" name="Group 37">
            <a:extLst>
              <a:ext uri="{FF2B5EF4-FFF2-40B4-BE49-F238E27FC236}">
                <a16:creationId xmlns:a16="http://schemas.microsoft.com/office/drawing/2014/main" id="{1FAC9312-D9D3-2F4A-A11D-2023D57FD94B}"/>
              </a:ext>
            </a:extLst>
          </p:cNvPr>
          <p:cNvGrpSpPr/>
          <p:nvPr/>
        </p:nvGrpSpPr>
        <p:grpSpPr>
          <a:xfrm>
            <a:off x="1329849" y="1474630"/>
            <a:ext cx="6429857" cy="5129335"/>
            <a:chOff x="1253643" y="1474627"/>
            <a:chExt cx="6429857" cy="5273949"/>
          </a:xfrm>
        </p:grpSpPr>
        <p:sp>
          <p:nvSpPr>
            <p:cNvPr id="10" name="Triangle 9">
              <a:extLst>
                <a:ext uri="{FF2B5EF4-FFF2-40B4-BE49-F238E27FC236}">
                  <a16:creationId xmlns:a16="http://schemas.microsoft.com/office/drawing/2014/main" id="{D241611E-85CF-7C4F-AFFD-456E406AD1F1}"/>
                </a:ext>
              </a:extLst>
            </p:cNvPr>
            <p:cNvSpPr/>
            <p:nvPr/>
          </p:nvSpPr>
          <p:spPr>
            <a:xfrm>
              <a:off x="1253643" y="1474627"/>
              <a:ext cx="6429857" cy="5260932"/>
            </a:xfrm>
            <a:prstGeom prst="triangle">
              <a:avLst/>
            </a:prstGeom>
            <a:gradFill flip="none" rotWithShape="1">
              <a:gsLst>
                <a:gs pos="15000">
                  <a:schemeClr val="accent1">
                    <a:lumMod val="67000"/>
                  </a:schemeClr>
                </a:gs>
                <a:gs pos="100000">
                  <a:schemeClr val="accent1">
                    <a:lumMod val="97000"/>
                    <a:lumOff val="3000"/>
                  </a:schemeClr>
                </a:gs>
              </a:gsLst>
              <a:lin ang="16200000" scaled="1"/>
              <a:tileRect/>
            </a:gradFill>
            <a:ln w="15875">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D9471295-E7DA-C245-867E-7F57B49B257D}"/>
                </a:ext>
              </a:extLst>
            </p:cNvPr>
            <p:cNvCxnSpPr/>
            <p:nvPr/>
          </p:nvCxnSpPr>
          <p:spPr>
            <a:xfrm>
              <a:off x="2075712" y="5422900"/>
              <a:ext cx="4787900" cy="0"/>
            </a:xfrm>
            <a:prstGeom prst="line">
              <a:avLst/>
            </a:prstGeom>
            <a:ln w="63500">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697DD39A-75A7-564F-A1A6-D0CC81EC6CED}"/>
                </a:ext>
              </a:extLst>
            </p:cNvPr>
            <p:cNvSpPr txBox="1"/>
            <p:nvPr/>
          </p:nvSpPr>
          <p:spPr>
            <a:xfrm>
              <a:off x="3090622" y="5753785"/>
              <a:ext cx="2755900" cy="664553"/>
            </a:xfrm>
            <a:prstGeom prst="rect">
              <a:avLst/>
            </a:prstGeom>
            <a:noFill/>
          </p:spPr>
          <p:txBody>
            <a:bodyPr wrap="square" rtlCol="0">
              <a:spAutoFit/>
            </a:bodyPr>
            <a:lstStyle/>
            <a:p>
              <a:pPr algn="ctr"/>
              <a:r>
                <a:rPr lang="en-US" sz="3600" dirty="0">
                  <a:solidFill>
                    <a:schemeClr val="tx1">
                      <a:lumMod val="75000"/>
                      <a:lumOff val="25000"/>
                    </a:schemeClr>
                  </a:solidFill>
                </a:rPr>
                <a:t>Low</a:t>
              </a:r>
            </a:p>
          </p:txBody>
        </p:sp>
        <p:sp>
          <p:nvSpPr>
            <p:cNvPr id="15" name="TextBox 14">
              <a:extLst>
                <a:ext uri="{FF2B5EF4-FFF2-40B4-BE49-F238E27FC236}">
                  <a16:creationId xmlns:a16="http://schemas.microsoft.com/office/drawing/2014/main" id="{F6F697BF-BCCA-6F4A-8AF4-2C9A82248C5A}"/>
                </a:ext>
              </a:extLst>
            </p:cNvPr>
            <p:cNvSpPr txBox="1"/>
            <p:nvPr/>
          </p:nvSpPr>
          <p:spPr>
            <a:xfrm>
              <a:off x="3194050" y="3937685"/>
              <a:ext cx="2755900" cy="664553"/>
            </a:xfrm>
            <a:prstGeom prst="rect">
              <a:avLst/>
            </a:prstGeom>
            <a:noFill/>
          </p:spPr>
          <p:txBody>
            <a:bodyPr wrap="square" rtlCol="0">
              <a:spAutoFit/>
            </a:bodyPr>
            <a:lstStyle/>
            <a:p>
              <a:pPr algn="ctr"/>
              <a:r>
                <a:rPr lang="en-US" sz="3600" dirty="0">
                  <a:solidFill>
                    <a:schemeClr val="tx1">
                      <a:lumMod val="75000"/>
                      <a:lumOff val="25000"/>
                    </a:schemeClr>
                  </a:solidFill>
                </a:rPr>
                <a:t>Moderate</a:t>
              </a:r>
            </a:p>
          </p:txBody>
        </p:sp>
        <p:cxnSp>
          <p:nvCxnSpPr>
            <p:cNvPr id="16" name="Straight Connector 15">
              <a:extLst>
                <a:ext uri="{FF2B5EF4-FFF2-40B4-BE49-F238E27FC236}">
                  <a16:creationId xmlns:a16="http://schemas.microsoft.com/office/drawing/2014/main" id="{7E486BBC-27E7-DD49-99A4-BBCA1B749F9C}"/>
                </a:ext>
              </a:extLst>
            </p:cNvPr>
            <p:cNvCxnSpPr>
              <a:cxnSpLocks/>
            </p:cNvCxnSpPr>
            <p:nvPr/>
          </p:nvCxnSpPr>
          <p:spPr>
            <a:xfrm>
              <a:off x="3260651" y="3492500"/>
              <a:ext cx="2402958" cy="0"/>
            </a:xfrm>
            <a:prstGeom prst="line">
              <a:avLst/>
            </a:prstGeom>
            <a:ln w="63500">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4A518E8D-D021-8D4F-9158-19ABF610CB58}"/>
                </a:ext>
              </a:extLst>
            </p:cNvPr>
            <p:cNvSpPr txBox="1"/>
            <p:nvPr/>
          </p:nvSpPr>
          <p:spPr>
            <a:xfrm>
              <a:off x="3114104" y="2092368"/>
              <a:ext cx="2755900" cy="664553"/>
            </a:xfrm>
            <a:prstGeom prst="rect">
              <a:avLst/>
            </a:prstGeom>
            <a:noFill/>
          </p:spPr>
          <p:txBody>
            <a:bodyPr wrap="square" rtlCol="0">
              <a:spAutoFit/>
            </a:bodyPr>
            <a:lstStyle/>
            <a:p>
              <a:pPr algn="ctr"/>
              <a:r>
                <a:rPr lang="en-US" sz="3600" dirty="0">
                  <a:solidFill>
                    <a:schemeClr val="tx1">
                      <a:lumMod val="75000"/>
                      <a:lumOff val="25000"/>
                    </a:schemeClr>
                  </a:solidFill>
                </a:rPr>
                <a:t>High</a:t>
              </a:r>
            </a:p>
          </p:txBody>
        </p:sp>
        <p:sp>
          <p:nvSpPr>
            <p:cNvPr id="30" name="Rectangle 29">
              <a:extLst>
                <a:ext uri="{FF2B5EF4-FFF2-40B4-BE49-F238E27FC236}">
                  <a16:creationId xmlns:a16="http://schemas.microsoft.com/office/drawing/2014/main" id="{A5F9303C-088A-D745-B425-EB34BDDF63B7}"/>
                </a:ext>
              </a:extLst>
            </p:cNvPr>
            <p:cNvSpPr/>
            <p:nvPr/>
          </p:nvSpPr>
          <p:spPr>
            <a:xfrm>
              <a:off x="1682750" y="4501235"/>
              <a:ext cx="5778500" cy="474681"/>
            </a:xfrm>
            <a:prstGeom prst="rect">
              <a:avLst/>
            </a:prstGeom>
          </p:spPr>
          <p:txBody>
            <a:bodyPr wrap="square">
              <a:spAutoFit/>
            </a:bodyPr>
            <a:lstStyle/>
            <a:p>
              <a:pPr algn="ctr"/>
              <a:r>
                <a:rPr lang="en-US" sz="2400" b="1" dirty="0">
                  <a:solidFill>
                    <a:schemeClr val="bg1"/>
                  </a:solidFill>
                </a:rPr>
                <a:t>Targeted support </a:t>
              </a:r>
            </a:p>
          </p:txBody>
        </p:sp>
        <p:sp>
          <p:nvSpPr>
            <p:cNvPr id="31" name="Rectangle 30">
              <a:extLst>
                <a:ext uri="{FF2B5EF4-FFF2-40B4-BE49-F238E27FC236}">
                  <a16:creationId xmlns:a16="http://schemas.microsoft.com/office/drawing/2014/main" id="{3A5D50D0-69E4-C440-B902-16969517E994}"/>
                </a:ext>
              </a:extLst>
            </p:cNvPr>
            <p:cNvSpPr/>
            <p:nvPr/>
          </p:nvSpPr>
          <p:spPr>
            <a:xfrm>
              <a:off x="1612900" y="6273895"/>
              <a:ext cx="5778500" cy="474681"/>
            </a:xfrm>
            <a:prstGeom prst="rect">
              <a:avLst/>
            </a:prstGeom>
          </p:spPr>
          <p:txBody>
            <a:bodyPr wrap="square">
              <a:spAutoFit/>
            </a:bodyPr>
            <a:lstStyle/>
            <a:p>
              <a:pPr algn="ctr"/>
              <a:r>
                <a:rPr lang="en-US" sz="2400" b="1" dirty="0">
                  <a:solidFill>
                    <a:schemeClr val="bg1"/>
                  </a:solidFill>
                </a:rPr>
                <a:t>Support strengths, monitor</a:t>
              </a:r>
            </a:p>
          </p:txBody>
        </p:sp>
        <p:sp>
          <p:nvSpPr>
            <p:cNvPr id="32" name="Rectangle 31">
              <a:extLst>
                <a:ext uri="{FF2B5EF4-FFF2-40B4-BE49-F238E27FC236}">
                  <a16:creationId xmlns:a16="http://schemas.microsoft.com/office/drawing/2014/main" id="{BC2F108A-7F62-4F4E-B3FA-4D56778DFBB2}"/>
                </a:ext>
              </a:extLst>
            </p:cNvPr>
            <p:cNvSpPr/>
            <p:nvPr/>
          </p:nvSpPr>
          <p:spPr>
            <a:xfrm>
              <a:off x="1579322" y="2645360"/>
              <a:ext cx="5778500" cy="854426"/>
            </a:xfrm>
            <a:prstGeom prst="rect">
              <a:avLst/>
            </a:prstGeom>
          </p:spPr>
          <p:txBody>
            <a:bodyPr wrap="square">
              <a:spAutoFit/>
            </a:bodyPr>
            <a:lstStyle/>
            <a:p>
              <a:pPr algn="ctr"/>
              <a:r>
                <a:rPr lang="en-US" sz="2400" b="1" dirty="0">
                  <a:solidFill>
                    <a:schemeClr val="bg1"/>
                  </a:solidFill>
                </a:rPr>
                <a:t>Immediate </a:t>
              </a:r>
            </a:p>
            <a:p>
              <a:pPr algn="ctr"/>
              <a:r>
                <a:rPr lang="en-US" sz="2400" b="1" dirty="0">
                  <a:solidFill>
                    <a:schemeClr val="bg1"/>
                  </a:solidFill>
                </a:rPr>
                <a:t>intervention</a:t>
              </a:r>
            </a:p>
          </p:txBody>
        </p:sp>
      </p:grpSp>
    </p:spTree>
    <p:extLst>
      <p:ext uri="{BB962C8B-B14F-4D97-AF65-F5344CB8AC3E}">
        <p14:creationId xmlns:p14="http://schemas.microsoft.com/office/powerpoint/2010/main" val="3910076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A1534E-46DC-4E0A-BFAB-1ED1CD648EA2}"/>
              </a:ext>
            </a:extLst>
          </p:cNvPr>
          <p:cNvPicPr>
            <a:picLocks noChangeAspect="1"/>
          </p:cNvPicPr>
          <p:nvPr/>
        </p:nvPicPr>
        <p:blipFill>
          <a:blip r:embed="rId2"/>
          <a:stretch>
            <a:fillRect/>
          </a:stretch>
        </p:blipFill>
        <p:spPr>
          <a:xfrm>
            <a:off x="1" y="764323"/>
            <a:ext cx="9143997" cy="6093677"/>
          </a:xfrm>
          <a:prstGeom prst="rect">
            <a:avLst/>
          </a:prstGeom>
        </p:spPr>
      </p:pic>
      <p:sp>
        <p:nvSpPr>
          <p:cNvPr id="2" name="Title 1">
            <a:extLst>
              <a:ext uri="{FF2B5EF4-FFF2-40B4-BE49-F238E27FC236}">
                <a16:creationId xmlns:a16="http://schemas.microsoft.com/office/drawing/2014/main" id="{05086C05-9B02-4CE5-8EF1-4D0F9D7A4DEB}"/>
              </a:ext>
            </a:extLst>
          </p:cNvPr>
          <p:cNvSpPr>
            <a:spLocks noGrp="1"/>
          </p:cNvSpPr>
          <p:nvPr>
            <p:ph type="title"/>
          </p:nvPr>
        </p:nvSpPr>
        <p:spPr/>
        <p:txBody>
          <a:bodyPr/>
          <a:lstStyle/>
          <a:p>
            <a:r>
              <a:rPr lang="en-US" dirty="0"/>
              <a:t>Why NEST? </a:t>
            </a:r>
          </a:p>
        </p:txBody>
      </p:sp>
      <p:sp>
        <p:nvSpPr>
          <p:cNvPr id="5" name="Rectangle 4">
            <a:extLst>
              <a:ext uri="{FF2B5EF4-FFF2-40B4-BE49-F238E27FC236}">
                <a16:creationId xmlns:a16="http://schemas.microsoft.com/office/drawing/2014/main" id="{E1418599-7541-4A25-A17F-758E17698B5B}"/>
              </a:ext>
            </a:extLst>
          </p:cNvPr>
          <p:cNvSpPr/>
          <p:nvPr/>
        </p:nvSpPr>
        <p:spPr>
          <a:xfrm>
            <a:off x="450761" y="1814289"/>
            <a:ext cx="3664214" cy="3000821"/>
          </a:xfrm>
          <a:prstGeom prst="rect">
            <a:avLst/>
          </a:prstGeom>
        </p:spPr>
        <p:txBody>
          <a:bodyPr wrap="square">
            <a:spAutoFit/>
          </a:bodyPr>
          <a:lstStyle/>
          <a:p>
            <a:pPr>
              <a:lnSpc>
                <a:spcPct val="90000"/>
              </a:lnSpc>
              <a:spcBef>
                <a:spcPts val="1200"/>
              </a:spcBef>
              <a:buClr>
                <a:srgbClr val="167EA9"/>
              </a:buClr>
            </a:pPr>
            <a:r>
              <a:rPr lang="en-US" sz="3000" dirty="0">
                <a:solidFill>
                  <a:schemeClr val="tx1">
                    <a:lumMod val="75000"/>
                    <a:lumOff val="25000"/>
                  </a:schemeClr>
                </a:solidFill>
                <a:latin typeface="Arial" panose="020B0604020202020204" pitchFamily="34" charset="0"/>
                <a:cs typeface="Arial" panose="020B0604020202020204" pitchFamily="34" charset="0"/>
              </a:rPr>
              <a:t>When children are exposed to </a:t>
            </a:r>
            <a:r>
              <a:rPr lang="en-US" sz="3000" b="1" dirty="0">
                <a:solidFill>
                  <a:srgbClr val="167EA9"/>
                </a:solidFill>
                <a:latin typeface="Arial" panose="020B0604020202020204" pitchFamily="34" charset="0"/>
                <a:cs typeface="Arial" panose="020B0604020202020204" pitchFamily="34" charset="0"/>
              </a:rPr>
              <a:t>six or more </a:t>
            </a:r>
            <a:r>
              <a:rPr lang="en-US" sz="3000" dirty="0">
                <a:solidFill>
                  <a:schemeClr val="tx1">
                    <a:lumMod val="75000"/>
                    <a:lumOff val="25000"/>
                  </a:schemeClr>
                </a:solidFill>
                <a:latin typeface="Arial" panose="020B0604020202020204" pitchFamily="34" charset="0"/>
                <a:cs typeface="Arial" panose="020B0604020202020204" pitchFamily="34" charset="0"/>
              </a:rPr>
              <a:t>risk factors, their chance that they will have a developmental delay is </a:t>
            </a:r>
            <a:r>
              <a:rPr lang="en-US" sz="3000" b="1" dirty="0">
                <a:solidFill>
                  <a:srgbClr val="167EA9"/>
                </a:solidFill>
                <a:latin typeface="Arial" panose="020B0604020202020204" pitchFamily="34" charset="0"/>
                <a:cs typeface="Arial" panose="020B0604020202020204" pitchFamily="34" charset="0"/>
              </a:rPr>
              <a:t>90 percent</a:t>
            </a:r>
            <a:r>
              <a:rPr lang="en-US" sz="3000" dirty="0">
                <a:solidFill>
                  <a:srgbClr val="167EA9"/>
                </a:solidFill>
                <a:latin typeface="Arial" panose="020B0604020202020204" pitchFamily="34" charset="0"/>
                <a:cs typeface="Arial" panose="020B0604020202020204" pitchFamily="34" charset="0"/>
              </a:rPr>
              <a:t>.</a:t>
            </a:r>
          </a:p>
        </p:txBody>
      </p:sp>
      <p:sp>
        <p:nvSpPr>
          <p:cNvPr id="6" name="TextBox 5">
            <a:extLst>
              <a:ext uri="{FF2B5EF4-FFF2-40B4-BE49-F238E27FC236}">
                <a16:creationId xmlns:a16="http://schemas.microsoft.com/office/drawing/2014/main" id="{616F4D67-9C5B-4E45-960F-D26EF445084F}"/>
              </a:ext>
            </a:extLst>
          </p:cNvPr>
          <p:cNvSpPr txBox="1"/>
          <p:nvPr/>
        </p:nvSpPr>
        <p:spPr>
          <a:xfrm>
            <a:off x="450761" y="6339110"/>
            <a:ext cx="5359400"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Shonkoff (2008) Center for the Developing Child</a:t>
            </a:r>
          </a:p>
        </p:txBody>
      </p:sp>
    </p:spTree>
    <p:extLst>
      <p:ext uri="{BB962C8B-B14F-4D97-AF65-F5344CB8AC3E}">
        <p14:creationId xmlns:p14="http://schemas.microsoft.com/office/powerpoint/2010/main" val="2748428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2" name="Picture Placeholder 11" descr="A picture containing person, holding, young, hand&#10;&#10;Description automatically generated">
            <a:extLst>
              <a:ext uri="{FF2B5EF4-FFF2-40B4-BE49-F238E27FC236}">
                <a16:creationId xmlns:a16="http://schemas.microsoft.com/office/drawing/2014/main" id="{FC98E5EA-4D4E-7D41-B9D6-557D44916314}"/>
              </a:ext>
            </a:extLst>
          </p:cNvPr>
          <p:cNvPicPr>
            <a:picLocks noGrp="1" noChangeAspect="1"/>
          </p:cNvPicPr>
          <p:nvPr>
            <p:ph type="pic" sz="quarter" idx="10"/>
          </p:nvPr>
        </p:nvPicPr>
        <p:blipFill rotWithShape="1">
          <a:blip r:embed="rId3"/>
          <a:srcRect l="1172" r="-21063"/>
          <a:stretch/>
        </p:blipFill>
        <p:spPr>
          <a:xfrm>
            <a:off x="1883391" y="1485900"/>
            <a:ext cx="8625385" cy="5372100"/>
          </a:xfrm>
        </p:spPr>
      </p:pic>
      <p:sp>
        <p:nvSpPr>
          <p:cNvPr id="24" name="Text Placeholder 23">
            <a:extLst>
              <a:ext uri="{FF2B5EF4-FFF2-40B4-BE49-F238E27FC236}">
                <a16:creationId xmlns:a16="http://schemas.microsoft.com/office/drawing/2014/main" id="{C62EA1A6-6613-3645-A9BA-CA37C8E344BB}"/>
              </a:ext>
            </a:extLst>
          </p:cNvPr>
          <p:cNvSpPr>
            <a:spLocks noGrp="1"/>
          </p:cNvSpPr>
          <p:nvPr>
            <p:ph type="body" sz="quarter" idx="11"/>
          </p:nvPr>
        </p:nvSpPr>
        <p:spPr>
          <a:xfrm>
            <a:off x="327546" y="395786"/>
            <a:ext cx="5836948" cy="5773240"/>
          </a:xfrm>
        </p:spPr>
        <p:txBody>
          <a:bodyPr>
            <a:normAutofit/>
          </a:bodyPr>
          <a:lstStyle/>
          <a:p>
            <a:pPr>
              <a:lnSpc>
                <a:spcPct val="100000"/>
              </a:lnSpc>
            </a:pPr>
            <a:r>
              <a:rPr lang="en-US" sz="3000" dirty="0"/>
              <a:t>Use of standardized screening </a:t>
            </a:r>
            <a:r>
              <a:rPr lang="en-US" sz="3000" b="1" dirty="0">
                <a:solidFill>
                  <a:srgbClr val="FCFC5F"/>
                </a:solidFill>
              </a:rPr>
              <a:t>reduces bias, improves accuracy,</a:t>
            </a:r>
            <a:r>
              <a:rPr lang="en-US" sz="3000" dirty="0"/>
              <a:t> and helps us to make better informed decisions. Providers serving children need </a:t>
            </a:r>
            <a:r>
              <a:rPr lang="en-US" sz="3000" dirty="0">
                <a:solidFill>
                  <a:schemeClr val="bg2"/>
                </a:solidFill>
              </a:rPr>
              <a:t>the right tools </a:t>
            </a:r>
            <a:r>
              <a:rPr lang="en-US" sz="3000" dirty="0"/>
              <a:t>to best support children. </a:t>
            </a:r>
          </a:p>
        </p:txBody>
      </p:sp>
    </p:spTree>
    <p:extLst>
      <p:ext uri="{BB962C8B-B14F-4D97-AF65-F5344CB8AC3E}">
        <p14:creationId xmlns:p14="http://schemas.microsoft.com/office/powerpoint/2010/main" val="717852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B955DF6-6D99-D844-97F8-620BA5D2356B}"/>
              </a:ext>
            </a:extLst>
          </p:cNvPr>
          <p:cNvSpPr>
            <a:spLocks noGrp="1"/>
          </p:cNvSpPr>
          <p:nvPr>
            <p:ph type="body" sz="quarter" idx="11"/>
          </p:nvPr>
        </p:nvSpPr>
        <p:spPr>
          <a:xfrm>
            <a:off x="424893" y="427662"/>
            <a:ext cx="4888930" cy="4944438"/>
          </a:xfrm>
        </p:spPr>
        <p:txBody>
          <a:bodyPr/>
          <a:lstStyle/>
          <a:p>
            <a:pPr>
              <a:lnSpc>
                <a:spcPct val="100000"/>
              </a:lnSpc>
            </a:pPr>
            <a:r>
              <a:rPr lang="en-US" dirty="0"/>
              <a:t>Providers serving children need the </a:t>
            </a:r>
            <a:r>
              <a:rPr lang="en-US" b="1" dirty="0">
                <a:solidFill>
                  <a:srgbClr val="FCFC5F"/>
                </a:solidFill>
              </a:rPr>
              <a:t>right tools </a:t>
            </a:r>
            <a:r>
              <a:rPr lang="en-US" dirty="0"/>
              <a:t>to best support children. </a:t>
            </a:r>
          </a:p>
        </p:txBody>
      </p:sp>
      <p:sp>
        <p:nvSpPr>
          <p:cNvPr id="10" name="TextBox 9">
            <a:extLst>
              <a:ext uri="{FF2B5EF4-FFF2-40B4-BE49-F238E27FC236}">
                <a16:creationId xmlns:a16="http://schemas.microsoft.com/office/drawing/2014/main" id="{8AD92D10-EAC5-F440-8BB0-B9A2A19F16DE}"/>
              </a:ext>
            </a:extLst>
          </p:cNvPr>
          <p:cNvSpPr txBox="1"/>
          <p:nvPr/>
        </p:nvSpPr>
        <p:spPr>
          <a:xfrm>
            <a:off x="414667" y="3220525"/>
            <a:ext cx="3415512" cy="369332"/>
          </a:xfrm>
          <a:prstGeom prst="rect">
            <a:avLst/>
          </a:prstGeom>
          <a:noFill/>
        </p:spPr>
        <p:txBody>
          <a:bodyPr wrap="square" rtlCol="0">
            <a:spAutoFit/>
          </a:bodyPr>
          <a:lstStyle/>
          <a:p>
            <a:pPr defTabSz="457178">
              <a:defRPr/>
            </a:pPr>
            <a:endParaRPr lang="en-US" dirty="0">
              <a:solidFill>
                <a:prstClr val="black"/>
              </a:solidFill>
              <a:latin typeface="Calibri"/>
            </a:endParaRPr>
          </a:p>
        </p:txBody>
      </p:sp>
      <p:pic>
        <p:nvPicPr>
          <p:cNvPr id="13" name="Picture Placeholder 11" descr="A picture containing person, holding, young, hand&#10;&#10;Description automatically generated">
            <a:extLst>
              <a:ext uri="{FF2B5EF4-FFF2-40B4-BE49-F238E27FC236}">
                <a16:creationId xmlns:a16="http://schemas.microsoft.com/office/drawing/2014/main" id="{0DCF5FF1-861D-D14E-AA56-1648F8C4620B}"/>
              </a:ext>
            </a:extLst>
          </p:cNvPr>
          <p:cNvPicPr>
            <a:picLocks noGrp="1" noChangeAspect="1"/>
          </p:cNvPicPr>
          <p:nvPr>
            <p:ph type="pic" sz="quarter" idx="10"/>
          </p:nvPr>
        </p:nvPicPr>
        <p:blipFill rotWithShape="1">
          <a:blip r:embed="rId3"/>
          <a:srcRect l="1172" r="-21063"/>
          <a:stretch/>
        </p:blipFill>
        <p:spPr>
          <a:xfrm>
            <a:off x="1883391" y="1485900"/>
            <a:ext cx="8625385" cy="5372100"/>
          </a:xfrm>
        </p:spPr>
      </p:pic>
    </p:spTree>
    <p:extLst>
      <p:ext uri="{BB962C8B-B14F-4D97-AF65-F5344CB8AC3E}">
        <p14:creationId xmlns:p14="http://schemas.microsoft.com/office/powerpoint/2010/main" val="3073449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490" y="365125"/>
            <a:ext cx="3840085" cy="1692794"/>
          </a:xfrm>
        </p:spPr>
        <p:txBody>
          <a:bodyPr vert="horz" lIns="91440" tIns="45720" rIns="91440" bIns="45720" rtlCol="0" anchor="ctr">
            <a:normAutofit/>
          </a:bodyPr>
          <a:lstStyle/>
          <a:p>
            <a:pPr defTabSz="914400"/>
            <a:r>
              <a:rPr lang="en-US" sz="4400" dirty="0">
                <a:latin typeface="+mj-lt"/>
                <a:cs typeface="+mj-cs"/>
              </a:rPr>
              <a:t>Final Thoughts</a:t>
            </a:r>
          </a:p>
        </p:txBody>
      </p:sp>
      <p:sp>
        <p:nvSpPr>
          <p:cNvPr id="9" name="Content Placeholder 3">
            <a:extLst>
              <a:ext uri="{FF2B5EF4-FFF2-40B4-BE49-F238E27FC236}">
                <a16:creationId xmlns:a16="http://schemas.microsoft.com/office/drawing/2014/main" id="{21F1CDCD-4C4F-3948-A47E-620D9436B257}"/>
              </a:ext>
            </a:extLst>
          </p:cNvPr>
          <p:cNvSpPr txBox="1">
            <a:spLocks/>
          </p:cNvSpPr>
          <p:nvPr/>
        </p:nvSpPr>
        <p:spPr>
          <a:xfrm>
            <a:off x="296180" y="3240867"/>
            <a:ext cx="4207511" cy="1970325"/>
          </a:xfrm>
          <a:prstGeom prst="rect">
            <a:avLst/>
          </a:prstGeom>
        </p:spPr>
        <p:txBody>
          <a:bodyPr vert="horz" lIns="91440" tIns="45720" rIns="91440" bIns="45720" rtlCol="0">
            <a:noAutofit/>
          </a:bodyPr>
          <a:lstStyle>
            <a:lvl1pPr marL="342900" indent="-342900" algn="l" defTabSz="457200" rtl="0" eaLnBrk="1" latinLnBrk="0" hangingPunct="1">
              <a:lnSpc>
                <a:spcPct val="90000"/>
              </a:lnSpc>
              <a:spcBef>
                <a:spcPts val="1200"/>
              </a:spcBef>
              <a:buClr>
                <a:schemeClr val="accent4"/>
              </a:buClr>
              <a:buFont typeface="Lucida Grande"/>
              <a:buChar char="●"/>
              <a:defRPr sz="3200" kern="1200">
                <a:solidFill>
                  <a:srgbClr val="5E5E5E"/>
                </a:solidFill>
                <a:latin typeface="Source Sans Pro"/>
                <a:ea typeface="+mn-ea"/>
                <a:cs typeface="Source Sans Pro"/>
              </a:defRPr>
            </a:lvl1pPr>
            <a:lvl2pPr marL="804863" indent="-285750" algn="l" defTabSz="457200" rtl="0" eaLnBrk="1" latinLnBrk="0" hangingPunct="1">
              <a:lnSpc>
                <a:spcPct val="90000"/>
              </a:lnSpc>
              <a:spcBef>
                <a:spcPts val="600"/>
              </a:spcBef>
              <a:buClr>
                <a:schemeClr val="accent4"/>
              </a:buClr>
              <a:buFont typeface="Arial"/>
              <a:buChar char="–"/>
              <a:defRPr sz="2800" kern="1200">
                <a:solidFill>
                  <a:srgbClr val="5E5E5E"/>
                </a:solidFill>
                <a:latin typeface="Source Sans Pro"/>
                <a:ea typeface="+mn-ea"/>
                <a:cs typeface="Source Sans Pro"/>
              </a:defRPr>
            </a:lvl2pPr>
            <a:lvl3pPr marL="1143000" indent="-228600" algn="l" defTabSz="457200" rtl="0" eaLnBrk="1" latinLnBrk="0" hangingPunct="1">
              <a:lnSpc>
                <a:spcPct val="90000"/>
              </a:lnSpc>
              <a:spcBef>
                <a:spcPts val="600"/>
              </a:spcBef>
              <a:buClr>
                <a:schemeClr val="accent4"/>
              </a:buClr>
              <a:buFont typeface="Arial"/>
              <a:buChar char="•"/>
              <a:defRPr sz="2400" kern="1200">
                <a:solidFill>
                  <a:srgbClr val="5E5E5E"/>
                </a:solidFill>
                <a:latin typeface="Source Sans Pro"/>
                <a:ea typeface="+mn-ea"/>
                <a:cs typeface="Source Sans Pro"/>
              </a:defRPr>
            </a:lvl3pPr>
            <a:lvl4pPr marL="1600200" indent="-228600" algn="l" defTabSz="457200" rtl="0" eaLnBrk="1" latinLnBrk="0" hangingPunct="1">
              <a:lnSpc>
                <a:spcPct val="90000"/>
              </a:lnSpc>
              <a:spcBef>
                <a:spcPts val="600"/>
              </a:spcBef>
              <a:buClr>
                <a:schemeClr val="accent4"/>
              </a:buClr>
              <a:buFont typeface="Arial"/>
              <a:buChar char="–"/>
              <a:defRPr sz="2000" kern="1200">
                <a:solidFill>
                  <a:srgbClr val="5E5E5E"/>
                </a:solidFill>
                <a:latin typeface="Source Sans Pro"/>
                <a:ea typeface="+mn-ea"/>
                <a:cs typeface="Source Sans Pro"/>
              </a:defRPr>
            </a:lvl4pPr>
            <a:lvl5pPr marL="2057400" indent="-228600" algn="l" defTabSz="457200" rtl="0" eaLnBrk="1" latinLnBrk="0" hangingPunct="1">
              <a:lnSpc>
                <a:spcPct val="90000"/>
              </a:lnSpc>
              <a:spcBef>
                <a:spcPts val="600"/>
              </a:spcBef>
              <a:buClr>
                <a:schemeClr val="accent4"/>
              </a:buClr>
              <a:buFont typeface="Arial"/>
              <a:buChar char="»"/>
              <a:defRPr sz="2000" kern="1200">
                <a:solidFill>
                  <a:srgbClr val="5E5E5E"/>
                </a:solidFill>
                <a:latin typeface="Source Sans Pro"/>
                <a:ea typeface="+mn-ea"/>
                <a:cs typeface="Source Sans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4300" marR="0" lvl="0" indent="0" algn="ctr" defTabSz="914400" rtl="0" eaLnBrk="1" fontAlgn="auto" latinLnBrk="0" hangingPunct="1">
              <a:lnSpc>
                <a:spcPct val="90000"/>
              </a:lnSpc>
              <a:spcBef>
                <a:spcPts val="1200"/>
              </a:spcBef>
              <a:spcAft>
                <a:spcPts val="0"/>
              </a:spcAft>
              <a:buClr>
                <a:srgbClr val="167EA9"/>
              </a:buClr>
              <a:buSzTx/>
              <a:buFont typeface="Lucida Grande"/>
              <a:buNone/>
              <a:tabLst/>
              <a:defRPr/>
            </a:pPr>
            <a:endParaRPr kumimoji="0" lang="en-US" sz="2000" b="0" i="1" u="none" strike="noStrike" kern="1200" cap="none" spc="0" normalizeH="0" baseline="0" noProof="0" dirty="0">
              <a:ln>
                <a:noFill/>
              </a:ln>
              <a:solidFill>
                <a:prstClr val="black"/>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CC7EA786-B783-064E-A92F-AB6DEB85B3DB}"/>
              </a:ext>
            </a:extLst>
          </p:cNvPr>
          <p:cNvPicPr>
            <a:picLocks noChangeAspect="1"/>
          </p:cNvPicPr>
          <p:nvPr/>
        </p:nvPicPr>
        <p:blipFill rotWithShape="1">
          <a:blip r:embed="rId3"/>
          <a:srcRect t="591" r="-1" b="3089"/>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3" name="TextBox 2">
            <a:extLst>
              <a:ext uri="{FF2B5EF4-FFF2-40B4-BE49-F238E27FC236}">
                <a16:creationId xmlns:a16="http://schemas.microsoft.com/office/drawing/2014/main" id="{FE2D6D3E-9D97-42DB-A80E-D072A41B039D}"/>
              </a:ext>
            </a:extLst>
          </p:cNvPr>
          <p:cNvSpPr txBox="1"/>
          <p:nvPr/>
        </p:nvSpPr>
        <p:spPr>
          <a:xfrm>
            <a:off x="4331575" y="6312023"/>
            <a:ext cx="1900549"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(DeCandia et al., 2020</a:t>
            </a:r>
          </a:p>
        </p:txBody>
      </p:sp>
      <p:sp>
        <p:nvSpPr>
          <p:cNvPr id="5" name="Rectangle 4">
            <a:extLst>
              <a:ext uri="{FF2B5EF4-FFF2-40B4-BE49-F238E27FC236}">
                <a16:creationId xmlns:a16="http://schemas.microsoft.com/office/drawing/2014/main" id="{3D134F27-4ED1-4B6A-8D1B-52715ED8DB96}"/>
              </a:ext>
            </a:extLst>
          </p:cNvPr>
          <p:cNvSpPr/>
          <p:nvPr/>
        </p:nvSpPr>
        <p:spPr>
          <a:xfrm>
            <a:off x="491490" y="2860828"/>
            <a:ext cx="3999390" cy="31700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The most potent solutions to pressing social issues often come from a combination of on-the-ground clinical experience and a robust literature base.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 NEST was designed to put the right tools in the hands of the people working with low-income children and families. </a:t>
            </a:r>
            <a:endParaRPr kumimoji="0" lang="en-US" sz="2000" b="0" i="1"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2769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NEST Colors">
      <a:dk1>
        <a:sysClr val="windowText" lastClr="000000"/>
      </a:dk1>
      <a:lt1>
        <a:sysClr val="window" lastClr="FFFFFF"/>
      </a:lt1>
      <a:dk2>
        <a:srgbClr val="5E5E5E"/>
      </a:dk2>
      <a:lt2>
        <a:srgbClr val="FCFC5F"/>
      </a:lt2>
      <a:accent1>
        <a:srgbClr val="B7D9E8"/>
      </a:accent1>
      <a:accent2>
        <a:srgbClr val="FCFC5F"/>
      </a:accent2>
      <a:accent3>
        <a:srgbClr val="5E5E5E"/>
      </a:accent3>
      <a:accent4>
        <a:srgbClr val="167EA9"/>
      </a:accent4>
      <a:accent5>
        <a:srgbClr val="76C1B8"/>
      </a:accent5>
      <a:accent6>
        <a:srgbClr val="414042"/>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787</TotalTime>
  <Words>3844</Words>
  <Application>Microsoft Office PowerPoint</Application>
  <PresentationFormat>On-screen Show (4:3)</PresentationFormat>
  <Paragraphs>329</Paragraphs>
  <Slides>31</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Lucida Grande</vt:lpstr>
      <vt:lpstr>Source Sans Pro</vt:lpstr>
      <vt:lpstr>Times New Roman</vt:lpstr>
      <vt:lpstr>Office Theme</vt:lpstr>
      <vt:lpstr>Introducing NEST Using an Ecological Perspective to Screen Young Children  for Developmental Risk and Resilience</vt:lpstr>
      <vt:lpstr>Creators of NEST</vt:lpstr>
      <vt:lpstr>NEST Advisory Committee</vt:lpstr>
      <vt:lpstr>NEST Funding</vt:lpstr>
      <vt:lpstr>PowerPoint Presentation</vt:lpstr>
      <vt:lpstr>PowerPoint Presentation</vt:lpstr>
      <vt:lpstr>The Science of Risk &amp; Resilience</vt:lpstr>
      <vt:lpstr>Assessment vs. Screening</vt:lpstr>
      <vt:lpstr>Why Screen for Developmental Risk:  4 Critical Needs</vt:lpstr>
      <vt:lpstr>Addressing a Critical Need:  1: Prevalence of Risks—Child</vt:lpstr>
      <vt:lpstr>Addressing a Critical Need:  1: Prevalence of Risks—Child</vt:lpstr>
      <vt:lpstr>Addressing a Critical Need:  1: Prevalence of Risks—Child</vt:lpstr>
      <vt:lpstr>Addressing a Critical Need:  2: Prevalence—Parents </vt:lpstr>
      <vt:lpstr>Addressing a Critical Need:  2: Prevalence—Parents </vt:lpstr>
      <vt:lpstr>Addressing a Critical Need:  3: Ecological Context</vt:lpstr>
      <vt:lpstr>Addressing a Critical Need: 4: Support Providers/Teachers </vt:lpstr>
      <vt:lpstr>Addressing a Critical Need: 4: Support Providers/Teachers </vt:lpstr>
      <vt:lpstr>PowerPoint Presentation</vt:lpstr>
      <vt:lpstr>PowerPoint Presentation</vt:lpstr>
      <vt:lpstr>How was NEST Developed</vt:lpstr>
      <vt:lpstr>Research Process</vt:lpstr>
      <vt:lpstr>Creating the Item Pool</vt:lpstr>
      <vt:lpstr>Pilot Study </vt:lpstr>
      <vt:lpstr>Adjustments &amp; Final Item Pool</vt:lpstr>
      <vt:lpstr>NEST SITES (PHASE II Field Testing)</vt:lpstr>
      <vt:lpstr>PowerPoint Presentation</vt:lpstr>
      <vt:lpstr>Scoring  * Recommendations</vt:lpstr>
      <vt:lpstr>Why NEST? </vt:lpstr>
      <vt:lpstr>PowerPoint Presentation</vt:lpstr>
      <vt:lpstr>PowerPoint Presentation</vt:lpstr>
      <vt:lpstr>Final Thoughts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NEST Using an Ecological Perspective to Screen Young Children  for Developmental Risk and Resilience</dc:title>
  <dc:creator>Corey Grant</dc:creator>
  <cp:lastModifiedBy>Carmela DeCandia</cp:lastModifiedBy>
  <cp:revision>146</cp:revision>
  <dcterms:created xsi:type="dcterms:W3CDTF">2019-03-12T02:30:39Z</dcterms:created>
  <dcterms:modified xsi:type="dcterms:W3CDTF">2025-02-06T16:48:31Z</dcterms:modified>
</cp:coreProperties>
</file>