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35" r:id="rId3"/>
    <p:sldId id="276" r:id="rId4"/>
    <p:sldId id="2570" r:id="rId5"/>
    <p:sldId id="2576" r:id="rId6"/>
    <p:sldId id="2578" r:id="rId7"/>
    <p:sldId id="2541" r:id="rId8"/>
    <p:sldId id="2589" r:id="rId9"/>
    <p:sldId id="2590" r:id="rId10"/>
    <p:sldId id="2579" r:id="rId11"/>
    <p:sldId id="2523" r:id="rId12"/>
    <p:sldId id="2524" r:id="rId13"/>
    <p:sldId id="2525" r:id="rId14"/>
    <p:sldId id="2533" r:id="rId15"/>
    <p:sldId id="2580" r:id="rId16"/>
    <p:sldId id="1341" r:id="rId17"/>
    <p:sldId id="2586" r:id="rId18"/>
    <p:sldId id="2583" r:id="rId19"/>
    <p:sldId id="2585" r:id="rId20"/>
    <p:sldId id="2588" r:id="rId21"/>
    <p:sldId id="2594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mela DeCandia" initials="CD" lastIdx="3" clrIdx="0">
    <p:extLst>
      <p:ext uri="{19B8F6BF-5375-455C-9EA6-DF929625EA0E}">
        <p15:presenceInfo xmlns:p15="http://schemas.microsoft.com/office/powerpoint/2012/main" userId="Carmela DeCandi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534" autoAdjust="0"/>
    <p:restoredTop sz="95250" autoAdjust="0"/>
  </p:normalViewPr>
  <p:slideViewPr>
    <p:cSldViewPr snapToGrid="0" snapToObjects="1">
      <p:cViewPr varScale="1">
        <p:scale>
          <a:sx n="94" d="100"/>
          <a:sy n="94" d="100"/>
        </p:scale>
        <p:origin x="557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mela DeCandia" userId="3e0e83db-c5b7-462d-b429-a6d8f0158920" providerId="ADAL" clId="{E4BF6A27-5792-4607-BF2A-3C530B4F668B}"/>
    <pc:docChg chg="modSld">
      <pc:chgData name="Carmela DeCandia" userId="3e0e83db-c5b7-462d-b429-a6d8f0158920" providerId="ADAL" clId="{E4BF6A27-5792-4607-BF2A-3C530B4F668B}" dt="2025-02-06T16:43:48.999" v="7" actId="20577"/>
      <pc:docMkLst>
        <pc:docMk/>
      </pc:docMkLst>
      <pc:sldChg chg="modSp mod">
        <pc:chgData name="Carmela DeCandia" userId="3e0e83db-c5b7-462d-b429-a6d8f0158920" providerId="ADAL" clId="{E4BF6A27-5792-4607-BF2A-3C530B4F668B}" dt="2025-02-06T16:43:48.999" v="7" actId="20577"/>
        <pc:sldMkLst>
          <pc:docMk/>
          <pc:sldMk cId="1248956194" sldId="256"/>
        </pc:sldMkLst>
        <pc:spChg chg="mod">
          <ac:chgData name="Carmela DeCandia" userId="3e0e83db-c5b7-462d-b429-a6d8f0158920" providerId="ADAL" clId="{E4BF6A27-5792-4607-BF2A-3C530B4F668B}" dt="2025-02-06T16:43:48.999" v="7" actId="20577"/>
          <ac:spMkLst>
            <pc:docMk/>
            <pc:sldMk cId="1248956194" sldId="256"/>
            <ac:spMk id="7" creationId="{0B49EB4A-EC45-C64B-AE1F-DEDA3EEAA6D7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Age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44B-794B-8281-322B08175EC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44B-794B-8281-322B08175EC6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209-C043-9FD8-1A93D278540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44B-794B-8281-322B08175EC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3"/>
                <c:pt idx="0">
                  <c:v>3 years</c:v>
                </c:pt>
                <c:pt idx="1">
                  <c:v>4 years</c:v>
                </c:pt>
                <c:pt idx="2">
                  <c:v>5 years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0.41</c:v>
                </c:pt>
                <c:pt idx="1">
                  <c:v>0.31</c:v>
                </c:pt>
                <c:pt idx="2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09-C043-9FD8-1A93D27854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/>
    </cs:fontRef>
    <cs:defRPr sz="1330" kern="1200"/>
  </cs:axisTitle>
  <cs:categoryAxis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/>
    </cs:fontRef>
    <cs:defRPr sz="1197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/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/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/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/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/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2-17T12:15:58.011" idx="2">
    <p:pos x="10" y="10"/>
    <p:text>environment slides should all be updated with harder data</p:text>
    <p:extLst>
      <p:ext uri="{C676402C-5697-4E1C-873F-D02D1690AC5C}">
        <p15:threadingInfo xmlns:p15="http://schemas.microsoft.com/office/powerpoint/2012/main" timeZoneBias="300"/>
      </p:ext>
    </p:extLst>
  </p:cm>
  <p:cm authorId="1" dt="2019-02-17T12:16:21.540" idx="3">
    <p:pos x="10" y="106"/>
    <p:text>can they be condensed?</p:text>
    <p:extLst>
      <p:ext uri="{C676402C-5697-4E1C-873F-D02D1690AC5C}">
        <p15:threadingInfo xmlns:p15="http://schemas.microsoft.com/office/powerpoint/2012/main" timeZoneBias="300">
          <p15:parentCm authorId="1" idx="2"/>
        </p15:threadingInfo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5A84A-D0E6-4746-9240-B24DB89D9815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0049F-03F0-A547-BAEF-D6B2F71B6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5329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D1697-7A6F-594D-AA38-84D74567BD19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E919B6-2619-3443-BADB-F0D1BB825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1071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kv</a:t>
            </a:r>
            <a:endParaRPr lang="en-US" dirty="0"/>
          </a:p>
          <a:p>
            <a:endParaRPr lang="en-US" dirty="0"/>
          </a:p>
          <a:p>
            <a:r>
              <a:rPr lang="en-US" dirty="0"/>
              <a:t>NBCDI – testing across diversity. Why it matters? Look at proposals. CDC – look at class slides.</a:t>
            </a:r>
          </a:p>
          <a:p>
            <a:endParaRPr lang="en-US" dirty="0"/>
          </a:p>
          <a:p>
            <a:r>
              <a:rPr lang="en-US" dirty="0"/>
              <a:t>ACE data</a:t>
            </a:r>
          </a:p>
          <a:p>
            <a:endParaRPr lang="en-US" dirty="0"/>
          </a:p>
          <a:p>
            <a:r>
              <a:rPr lang="en-US" dirty="0"/>
              <a:t>Environmental risks </a:t>
            </a:r>
            <a:r>
              <a:rPr lang="en-US" dirty="0" err="1"/>
              <a:t>crosswalked</a:t>
            </a:r>
            <a:r>
              <a:rPr lang="en-US" dirty="0"/>
              <a:t> to race</a:t>
            </a:r>
          </a:p>
          <a:p>
            <a:endParaRPr lang="en-US" dirty="0"/>
          </a:p>
          <a:p>
            <a:r>
              <a:rPr lang="en-US" dirty="0" err="1"/>
              <a:t>Cronholm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919B6-2619-3443-BADB-F0D1BB8255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820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REFORMAT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946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REFORMAT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9027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REFORMAT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2709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map for where sites were.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9661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REFORMAT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7262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NEST – should be brief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QUESTIONS – multiple choice (online format)	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8638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NEST – should be brief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QUESTIONS – multiple choice (online format)	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4569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NEST – should be brief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QUESTIONS – multiple choice (online format)	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9029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REFORMAT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72689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SHOULD WE CHANGE SELF-REG TO ND SINCE THIS IS THE LOGIC MODEL/SUMMARY (NOT SCORING)?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AA7339-56C3-4097-8160-8455E27B62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83449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42016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06690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919B6-2619-3443-BADB-F0D1BB82556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397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REFORMAT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9018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 Age	Freq.	Percent	Cum.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		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	101	40.73	40.73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	78	31.45	72.18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	69	27.82	100.00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		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Total	248	100.00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 gender	Freq.	Percent	Cum.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		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	131	51.78	51.78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	122	48.22	100.00</a:t>
            </a: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Caregiver relation	Freq.	Percent	Cum.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		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father	12	4.74	4.74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mother	235	92.89	97.63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	6	2.37	100.00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55801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map for where sites were.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85947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map for where sites were.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90837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map for where sites were.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6996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62467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919B6-2619-3443-BADB-F0D1BB825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7299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0" y="3680748"/>
            <a:ext cx="9144000" cy="3177251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73760" y="3680749"/>
            <a:ext cx="7396480" cy="1781310"/>
          </a:xfrm>
          <a:noFill/>
        </p:spPr>
        <p:txBody>
          <a:bodyPr lIns="0" tIns="0" rIns="0" anchor="b" anchorCtr="0"/>
          <a:lstStyle>
            <a:lvl1pPr algn="ctr">
              <a:lnSpc>
                <a:spcPct val="90000"/>
              </a:lnSpc>
              <a:defRPr sz="4800" b="1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3761" y="5722909"/>
            <a:ext cx="7396480" cy="734750"/>
          </a:xfrm>
        </p:spPr>
        <p:txBody>
          <a:bodyPr lIns="0" tIns="0" rIns="0" anchor="t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6" descr="nest_logo_v3 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263" y="345424"/>
            <a:ext cx="3029465" cy="3008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11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Oval 6"/>
          <p:cNvSpPr>
            <a:spLocks noChangeAspect="1"/>
          </p:cNvSpPr>
          <p:nvPr userDrawn="1"/>
        </p:nvSpPr>
        <p:spPr>
          <a:xfrm>
            <a:off x="7574038" y="-10160"/>
            <a:ext cx="1408395" cy="139861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nest_logo_v3 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240" y="109218"/>
            <a:ext cx="1167990" cy="115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07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BBCA618-6EFC-3844-A718-AF8138C688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94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0100" y="4660771"/>
            <a:ext cx="7543800" cy="1323890"/>
          </a:xfrm>
          <a:noFill/>
        </p:spPr>
        <p:txBody>
          <a:bodyPr lIns="457200" tIns="0" rIns="457200" anchor="ctr" anchorCtr="0"/>
          <a:lstStyle>
            <a:lvl1pPr algn="ctr">
              <a:defRPr sz="4000" b="1" cap="none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</p:spTree>
    <p:extLst>
      <p:ext uri="{BB962C8B-B14F-4D97-AF65-F5344CB8AC3E}">
        <p14:creationId xmlns:p14="http://schemas.microsoft.com/office/powerpoint/2010/main" val="408142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112" y="1600200"/>
            <a:ext cx="4031448" cy="4525963"/>
          </a:xfrm>
        </p:spPr>
        <p:txBody>
          <a:bodyPr/>
          <a:lstStyle>
            <a:lvl1pPr marL="346075" indent="-346075">
              <a:defRPr sz="2800"/>
            </a:lvl1pPr>
            <a:lvl2pPr marL="804863" indent="-285750"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7424" y="1600200"/>
            <a:ext cx="4031448" cy="4525963"/>
          </a:xfrm>
        </p:spPr>
        <p:txBody>
          <a:bodyPr/>
          <a:lstStyle>
            <a:lvl1pPr marL="346075" indent="-346075">
              <a:defRPr sz="2800"/>
            </a:lvl1pPr>
            <a:lvl2pPr marL="804863" indent="-285750"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Oval 7"/>
          <p:cNvSpPr>
            <a:spLocks noChangeAspect="1"/>
          </p:cNvSpPr>
          <p:nvPr userDrawn="1"/>
        </p:nvSpPr>
        <p:spPr>
          <a:xfrm>
            <a:off x="7574038" y="-10160"/>
            <a:ext cx="1408395" cy="139861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est_logo_v3 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240" y="109218"/>
            <a:ext cx="1167990" cy="115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63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748" y="1736510"/>
            <a:ext cx="4013200" cy="762849"/>
          </a:xfrm>
          <a:solidFill>
            <a:schemeClr val="accent1"/>
          </a:solidFill>
        </p:spPr>
        <p:txBody>
          <a:bodyPr tIns="0" anchor="ctr" anchorCtr="0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Source Serif pro"/>
                <a:cs typeface="Source Serif pro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748" y="2590799"/>
            <a:ext cx="4013200" cy="3657601"/>
          </a:xfrm>
        </p:spPr>
        <p:txBody>
          <a:bodyPr/>
          <a:lstStyle>
            <a:lvl1pPr marL="284163" indent="-284163">
              <a:defRPr sz="2400"/>
            </a:lvl1pPr>
            <a:lvl2pPr marL="630238" indent="-233363">
              <a:defRPr sz="2000"/>
            </a:lvl2pPr>
            <a:lvl3pPr marL="979488" indent="-228600" defTabSz="517525">
              <a:defRPr sz="1800"/>
            </a:lvl3pPr>
            <a:lvl4pPr marL="1306513" indent="-228600">
              <a:defRPr sz="1600"/>
            </a:lvl4pPr>
            <a:lvl5pPr marL="1600200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2823" y="1736510"/>
            <a:ext cx="4014777" cy="762849"/>
          </a:xfrm>
          <a:solidFill>
            <a:schemeClr val="accent1"/>
          </a:solidFill>
        </p:spPr>
        <p:txBody>
          <a:bodyPr tIns="0" anchor="ctr" anchorCtr="0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Source Serif pro"/>
                <a:cs typeface="Source Serif pro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2823" y="2590799"/>
            <a:ext cx="4014777" cy="3657601"/>
          </a:xfrm>
        </p:spPr>
        <p:txBody>
          <a:bodyPr vert="horz" lIns="91440" tIns="45720" rIns="91440" bIns="45720" rtlCol="0">
            <a:normAutofit/>
          </a:bodyPr>
          <a:lstStyle>
            <a:lvl1pPr marL="284163" indent="-284163">
              <a:defRPr lang="en-US" sz="2400" dirty="0" smtClean="0"/>
            </a:lvl1pPr>
            <a:lvl2pPr>
              <a:defRPr lang="en-US" sz="2000" dirty="0" smtClean="0"/>
            </a:lvl2pPr>
            <a:lvl3pPr>
              <a:defRPr lang="en-US" sz="1800" dirty="0" smtClean="0"/>
            </a:lvl3pPr>
            <a:lvl4pPr>
              <a:defRPr lang="en-US" sz="1600" dirty="0" smtClean="0"/>
            </a:lvl4pPr>
            <a:lvl5pPr>
              <a:defRPr lang="en-US" sz="1600" dirty="0"/>
            </a:lvl5pPr>
          </a:lstStyle>
          <a:p>
            <a:pPr marL="233363" lvl="0" indent="-233363"/>
            <a:r>
              <a:rPr lang="en-US" dirty="0"/>
              <a:t>Click to edit Master text styles</a:t>
            </a:r>
          </a:p>
          <a:p>
            <a:pPr marL="630238" lvl="1" indent="-233363"/>
            <a:r>
              <a:rPr lang="en-US" dirty="0"/>
              <a:t>Second level</a:t>
            </a:r>
          </a:p>
          <a:p>
            <a:pPr marL="979488" lvl="2" defTabSz="517525"/>
            <a:r>
              <a:rPr lang="en-US" dirty="0"/>
              <a:t>Third level</a:t>
            </a:r>
          </a:p>
          <a:p>
            <a:pPr marL="1306513" lvl="3"/>
            <a:r>
              <a:rPr lang="en-US" dirty="0"/>
              <a:t>Fourth level</a:t>
            </a:r>
          </a:p>
          <a:p>
            <a:pPr marL="1600200" lvl="4"/>
            <a:r>
              <a:rPr lang="en-US" dirty="0"/>
              <a:t>Fifth level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225E1AE-1CFD-E249-ABE0-6C50F593362A}"/>
              </a:ext>
            </a:extLst>
          </p:cNvPr>
          <p:cNvSpPr>
            <a:spLocks noChangeAspect="1"/>
          </p:cNvSpPr>
          <p:nvPr userDrawn="1"/>
        </p:nvSpPr>
        <p:spPr>
          <a:xfrm>
            <a:off x="7574038" y="-10160"/>
            <a:ext cx="1408395" cy="139861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nest_logo_v3 2.png">
            <a:extLst>
              <a:ext uri="{FF2B5EF4-FFF2-40B4-BE49-F238E27FC236}">
                <a16:creationId xmlns:a16="http://schemas.microsoft.com/office/drawing/2014/main" id="{7896C612-C61C-2A4C-90B7-62A0D22A63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240" y="109218"/>
            <a:ext cx="1167990" cy="115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95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8021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589280" y="1878966"/>
            <a:ext cx="7965440" cy="404431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67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3"/>
          </p:nvPr>
        </p:nvSpPr>
        <p:spPr>
          <a:xfrm>
            <a:off x="619760" y="2011998"/>
            <a:ext cx="7904480" cy="401288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04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687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9144000" cy="5953759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5953760"/>
            <a:ext cx="9144000" cy="904238"/>
          </a:xfrm>
          <a:solidFill>
            <a:schemeClr val="tx2"/>
          </a:solidFill>
        </p:spPr>
        <p:txBody>
          <a:bodyPr/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5852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697357" y="0"/>
            <a:ext cx="5446643" cy="6858000"/>
          </a:xfrm>
          <a:prstGeom prst="rect">
            <a:avLst/>
          </a:prstGeom>
          <a:solidFill>
            <a:srgbClr val="564F9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88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30960"/>
          </a:xfrm>
          <a:prstGeom prst="rect">
            <a:avLst/>
          </a:prstGeom>
          <a:solidFill>
            <a:schemeClr val="accent4"/>
          </a:solidFill>
        </p:spPr>
        <p:txBody>
          <a:bodyPr vert="horz" lIns="274320" tIns="45720" rIns="91440" bIns="45720" rtlCol="0" anchor="ctr">
            <a:noAutofit/>
          </a:bodyPr>
          <a:lstStyle/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1770" y="1600200"/>
            <a:ext cx="8580460" cy="4587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6783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8" r:id="rId7"/>
    <p:sldLayoutId id="2147483659" r:id="rId8"/>
    <p:sldLayoutId id="2147483655" r:id="rId9"/>
    <p:sldLayoutId id="2147483657" r:id="rId10"/>
    <p:sldLayoutId id="214748366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2"/>
          </a:solidFill>
          <a:latin typeface="Source Serif pro"/>
          <a:ea typeface="+mj-ea"/>
          <a:cs typeface="Source Serif pro"/>
        </a:defRPr>
      </a:lvl1pPr>
    </p:titleStyle>
    <p:bodyStyle>
      <a:lvl1pPr marL="342900" indent="-342900" algn="l" defTabSz="457200" rtl="0" eaLnBrk="1" latinLnBrk="0" hangingPunct="1">
        <a:lnSpc>
          <a:spcPct val="90000"/>
        </a:lnSpc>
        <a:spcBef>
          <a:spcPts val="1200"/>
        </a:spcBef>
        <a:buClr>
          <a:schemeClr val="accent4"/>
        </a:buClr>
        <a:buFont typeface="Lucida Grande"/>
        <a:buChar char="●"/>
        <a:defRPr sz="3200" kern="1200">
          <a:solidFill>
            <a:srgbClr val="5E5E5E"/>
          </a:solidFill>
          <a:latin typeface="Source Sans Pro"/>
          <a:ea typeface="+mn-ea"/>
          <a:cs typeface="Source Sans Pro"/>
        </a:defRPr>
      </a:lvl1pPr>
      <a:lvl2pPr marL="804863" indent="-285750" algn="l" defTabSz="457200" rtl="0" eaLnBrk="1" latinLnBrk="0" hangingPunct="1">
        <a:lnSpc>
          <a:spcPct val="90000"/>
        </a:lnSpc>
        <a:spcBef>
          <a:spcPts val="600"/>
        </a:spcBef>
        <a:buClr>
          <a:schemeClr val="accent4"/>
        </a:buClr>
        <a:buFont typeface="Arial"/>
        <a:buChar char="–"/>
        <a:defRPr sz="2800" kern="1200">
          <a:solidFill>
            <a:srgbClr val="5E5E5E"/>
          </a:solidFill>
          <a:latin typeface="Source Sans Pro"/>
          <a:ea typeface="+mn-ea"/>
          <a:cs typeface="Source Sans Pro"/>
        </a:defRPr>
      </a:lvl2pPr>
      <a:lvl3pPr marL="1143000" indent="-228600" algn="l" defTabSz="457200" rtl="0" eaLnBrk="1" latinLnBrk="0" hangingPunct="1">
        <a:lnSpc>
          <a:spcPct val="90000"/>
        </a:lnSpc>
        <a:spcBef>
          <a:spcPts val="600"/>
        </a:spcBef>
        <a:buClr>
          <a:schemeClr val="accent4"/>
        </a:buClr>
        <a:buFont typeface="Arial"/>
        <a:buChar char="•"/>
        <a:defRPr sz="2400" kern="1200">
          <a:solidFill>
            <a:srgbClr val="5E5E5E"/>
          </a:solidFill>
          <a:latin typeface="Source Sans Pro"/>
          <a:ea typeface="+mn-ea"/>
          <a:cs typeface="Source Sans Pro"/>
        </a:defRPr>
      </a:lvl3pPr>
      <a:lvl4pPr marL="1600200" indent="-228600" algn="l" defTabSz="457200" rtl="0" eaLnBrk="1" latinLnBrk="0" hangingPunct="1">
        <a:lnSpc>
          <a:spcPct val="90000"/>
        </a:lnSpc>
        <a:spcBef>
          <a:spcPts val="600"/>
        </a:spcBef>
        <a:buClr>
          <a:schemeClr val="accent4"/>
        </a:buClr>
        <a:buFont typeface="Arial"/>
        <a:buChar char="–"/>
        <a:defRPr sz="2000" kern="1200">
          <a:solidFill>
            <a:srgbClr val="5E5E5E"/>
          </a:solidFill>
          <a:latin typeface="Source Sans Pro"/>
          <a:ea typeface="+mn-ea"/>
          <a:cs typeface="Source Sans Pro"/>
        </a:defRPr>
      </a:lvl4pPr>
      <a:lvl5pPr marL="2057400" indent="-228600" algn="l" defTabSz="457200" rtl="0" eaLnBrk="1" latinLnBrk="0" hangingPunct="1">
        <a:lnSpc>
          <a:spcPct val="90000"/>
        </a:lnSpc>
        <a:spcBef>
          <a:spcPts val="600"/>
        </a:spcBef>
        <a:buClr>
          <a:schemeClr val="accent4"/>
        </a:buClr>
        <a:buFont typeface="Arial"/>
        <a:buChar char="»"/>
        <a:defRPr sz="2000" kern="1200">
          <a:solidFill>
            <a:srgbClr val="5E5E5E"/>
          </a:solidFill>
          <a:latin typeface="Source Sans Pro"/>
          <a:ea typeface="+mn-ea"/>
          <a:cs typeface="Source Sans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7971" y="3759200"/>
            <a:ext cx="9144000" cy="1223625"/>
          </a:xfrm>
        </p:spPr>
        <p:txBody>
          <a:bodyPr/>
          <a:lstStyle/>
          <a:p>
            <a:r>
              <a:rPr lang="en-US" sz="2800" i="1" dirty="0">
                <a:latin typeface="Baskerville Old Face" panose="02020602080505020303" pitchFamily="18" charset="0"/>
              </a:rPr>
              <a:t>Main Features</a:t>
            </a:r>
            <a:br>
              <a:rPr lang="en-US" sz="2800" i="1" dirty="0">
                <a:latin typeface="Baskerville Old Face" panose="02020602080505020303" pitchFamily="18" charset="0"/>
              </a:rPr>
            </a:br>
            <a:r>
              <a:rPr lang="en-US" sz="2000" i="1" dirty="0">
                <a:latin typeface="Baskerville Old Face" panose="02020602080505020303" pitchFamily="18" charset="0"/>
              </a:rPr>
              <a:t>Using an Ecological Perspective to Screen Young Children </a:t>
            </a:r>
            <a:br>
              <a:rPr lang="en-US" sz="2000" i="1" dirty="0">
                <a:latin typeface="Baskerville Old Face" panose="02020602080505020303" pitchFamily="18" charset="0"/>
              </a:rPr>
            </a:br>
            <a:r>
              <a:rPr lang="en-US" sz="2000" i="1" dirty="0">
                <a:latin typeface="Baskerville Old Face" panose="02020602080505020303" pitchFamily="18" charset="0"/>
              </a:rPr>
              <a:t>for Developmental Risk and Resilience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B49EB4A-EC45-C64B-AE1F-DEDA3EEAA6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1257" y="5470996"/>
            <a:ext cx="7467697" cy="1046560"/>
          </a:xfrm>
        </p:spPr>
        <p:txBody>
          <a:bodyPr>
            <a:normAutofit/>
          </a:bodyPr>
          <a:lstStyle/>
          <a:p>
            <a:r>
              <a:rPr lang="en-US" sz="2400" dirty="0"/>
              <a:t>Carmela J. DeCandia, Psy.D.∙ Katie Volk</a:t>
            </a:r>
            <a:r>
              <a:rPr lang="en-US" sz="2400"/>
              <a:t>, Ph.D.   </a:t>
            </a:r>
            <a:endParaRPr lang="en-US" sz="24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873760" y="3175000"/>
            <a:ext cx="3789679" cy="5842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1200"/>
              </a:spcBef>
              <a:buFont typeface="Arial"/>
              <a:buNone/>
              <a:defRPr sz="2800" kern="1200">
                <a:solidFill>
                  <a:schemeClr val="tx2"/>
                </a:solidFill>
                <a:latin typeface="Source Sans Pro"/>
                <a:ea typeface="+mn-ea"/>
                <a:cs typeface="Source Sans Pro"/>
              </a:defRPr>
            </a:lvl1pPr>
            <a:lvl2pPr marL="4572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2pPr>
            <a:lvl3pPr marL="9144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3pPr>
            <a:lvl4pPr marL="13716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4pPr>
            <a:lvl5pPr marL="18288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rgbClr val="FFFFFF"/>
                </a:solidFill>
              </a:rPr>
              <a:t>Presenter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5100320" y="3175000"/>
            <a:ext cx="2316480" cy="5842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1200"/>
              </a:spcBef>
              <a:buFont typeface="Arial"/>
              <a:buNone/>
              <a:defRPr sz="2800" kern="1200">
                <a:solidFill>
                  <a:schemeClr val="tx2"/>
                </a:solidFill>
                <a:latin typeface="Source Sans Pro"/>
                <a:ea typeface="+mn-ea"/>
                <a:cs typeface="Source Sans Pro"/>
              </a:defRPr>
            </a:lvl1pPr>
            <a:lvl2pPr marL="4572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2pPr>
            <a:lvl3pPr marL="9144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3pPr>
            <a:lvl4pPr marL="13716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4pPr>
            <a:lvl5pPr marL="18288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rgbClr val="FFFFFF"/>
                </a:solidFill>
              </a:rPr>
              <a:t>|  Date</a:t>
            </a:r>
          </a:p>
        </p:txBody>
      </p:sp>
      <p:sp>
        <p:nvSpPr>
          <p:cNvPr id="6" name="Subtitle 6">
            <a:extLst>
              <a:ext uri="{FF2B5EF4-FFF2-40B4-BE49-F238E27FC236}">
                <a16:creationId xmlns:a16="http://schemas.microsoft.com/office/drawing/2014/main" id="{3C0EEB8C-5156-9B40-ADAD-33F678519348}"/>
              </a:ext>
            </a:extLst>
          </p:cNvPr>
          <p:cNvSpPr txBox="1">
            <a:spLocks/>
          </p:cNvSpPr>
          <p:nvPr/>
        </p:nvSpPr>
        <p:spPr>
          <a:xfrm>
            <a:off x="910552" y="5994276"/>
            <a:ext cx="7396480" cy="499530"/>
          </a:xfrm>
          <a:prstGeom prst="rect">
            <a:avLst/>
          </a:prstGeom>
        </p:spPr>
        <p:txBody>
          <a:bodyPr vert="horz" lIns="0" tIns="0" rIns="0" bIns="45720" rtlCol="0" anchor="t" anchorCtr="0">
            <a:normAutofit/>
          </a:bodyPr>
          <a:lstStyle>
            <a:lvl1pPr marL="0" indent="0" algn="ctr" defTabSz="4572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4"/>
              </a:buClr>
              <a:buFont typeface="Lucida Grande"/>
              <a:buNone/>
              <a:defRPr sz="2800" kern="1200">
                <a:solidFill>
                  <a:schemeClr val="bg2">
                    <a:lumMod val="60000"/>
                    <a:lumOff val="40000"/>
                  </a:schemeClr>
                </a:solidFill>
                <a:latin typeface="Source Sans Pro"/>
                <a:ea typeface="+mn-ea"/>
                <a:cs typeface="Source Sans Pro"/>
              </a:defRPr>
            </a:lvl1pPr>
            <a:lvl2pPr marL="4572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4"/>
              </a:buClr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2pPr>
            <a:lvl3pPr marL="9144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4"/>
              </a:buClr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3pPr>
            <a:lvl4pPr marL="13716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4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4pPr>
            <a:lvl5pPr marL="1828800" indent="0" algn="ctr" defTabSz="4572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4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Source Sans Pro"/>
                <a:ea typeface="+mn-ea"/>
                <a:cs typeface="Source Sans Pro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24895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978A909-553B-6E42-BEAF-69EF1DBF7B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25000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14FF602-1183-B64C-A098-646939C12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5862"/>
            <a:ext cx="3473450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dirty="0"/>
              <a:t>N</a:t>
            </a:r>
            <a:r>
              <a:rPr lang="en-US" sz="2800" dirty="0">
                <a:solidFill>
                  <a:schemeClr val="accent1"/>
                </a:solidFill>
              </a:rPr>
              <a:t>eurodevelopmental</a:t>
            </a:r>
            <a:br>
              <a:rPr lang="en-US" sz="2800" dirty="0">
                <a:solidFill>
                  <a:schemeClr val="accent1"/>
                </a:solidFill>
              </a:rPr>
            </a:br>
            <a:br>
              <a:rPr lang="en-US" sz="1600" dirty="0"/>
            </a:br>
            <a:r>
              <a:rPr lang="en-US" sz="4800" b="1" dirty="0"/>
              <a:t>E</a:t>
            </a:r>
            <a:r>
              <a:rPr lang="en-US" sz="3600" dirty="0">
                <a:solidFill>
                  <a:schemeClr val="accent1"/>
                </a:solidFill>
              </a:rPr>
              <a:t>cological</a:t>
            </a:r>
            <a:br>
              <a:rPr lang="en-US" sz="3600" dirty="0">
                <a:solidFill>
                  <a:schemeClr val="accent1"/>
                </a:solidFill>
              </a:rPr>
            </a:br>
            <a:br>
              <a:rPr lang="en-US" sz="1600" dirty="0">
                <a:solidFill>
                  <a:schemeClr val="accent1"/>
                </a:solidFill>
              </a:rPr>
            </a:br>
            <a:r>
              <a:rPr lang="en-US" sz="4800" b="1" dirty="0"/>
              <a:t>S</a:t>
            </a:r>
            <a:r>
              <a:rPr lang="en-US" sz="3600" dirty="0">
                <a:solidFill>
                  <a:schemeClr val="accent1"/>
                </a:solidFill>
              </a:rPr>
              <a:t>creening</a:t>
            </a:r>
            <a:br>
              <a:rPr lang="en-US" sz="3600" dirty="0">
                <a:solidFill>
                  <a:schemeClr val="accent1"/>
                </a:solidFill>
              </a:rPr>
            </a:br>
            <a:br>
              <a:rPr lang="en-US" sz="1800" dirty="0">
                <a:solidFill>
                  <a:schemeClr val="accent1"/>
                </a:solidFill>
              </a:rPr>
            </a:br>
            <a:r>
              <a:rPr lang="en-US" sz="4800" b="1" dirty="0"/>
              <a:t>T</a:t>
            </a:r>
            <a:r>
              <a:rPr lang="en-US" sz="3600" dirty="0">
                <a:solidFill>
                  <a:schemeClr val="accent1"/>
                </a:solidFill>
              </a:rPr>
              <a:t>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08499" y="1612899"/>
            <a:ext cx="4511119" cy="444906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sz="4000" i="1" dirty="0">
                <a:solidFill>
                  <a:schemeClr val="bg1"/>
                </a:solidFill>
                <a:ea typeface="Calibri" panose="020F0502020204030204" pitchFamily="34" charset="0"/>
              </a:rPr>
              <a:t>An instrument to screen children’s development that can be administered by nonclinical staff in low-resourced settings 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4145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978A909-553B-6E42-BEAF-69EF1DBF7B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25000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14FF602-1183-B64C-A098-646939C12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5862"/>
            <a:ext cx="2484873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/>
            <a:r>
              <a:rPr lang="en-US" sz="3500" dirty="0">
                <a:solidFill>
                  <a:srgbClr val="FFFFFF"/>
                </a:solidFill>
                <a:latin typeface="+mj-lt"/>
                <a:cs typeface="+mj-cs"/>
              </a:rPr>
              <a:t>Main Features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029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363683" y="1642369"/>
            <a:ext cx="4141125" cy="3833664"/>
          </a:xfrm>
          <a:solidFill>
            <a:schemeClr val="tx1">
              <a:alpha val="86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Screening Tool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Theory behind NEST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Logic model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Psychometrics</a:t>
            </a:r>
          </a:p>
        </p:txBody>
      </p:sp>
    </p:spTree>
    <p:extLst>
      <p:ext uri="{BB962C8B-B14F-4D97-AF65-F5344CB8AC3E}">
        <p14:creationId xmlns:p14="http://schemas.microsoft.com/office/powerpoint/2010/main" val="1526266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978A909-553B-6E42-BEAF-69EF1DBF7B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25000"/>
          <a:stretch/>
        </p:blipFill>
        <p:spPr>
          <a:xfrm>
            <a:off x="36614" y="-24644"/>
            <a:ext cx="9143980" cy="685799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14FF602-1183-B64C-A098-646939C12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139" y="1175800"/>
            <a:ext cx="2484873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/>
            <a:r>
              <a:rPr lang="en-US" sz="3500" dirty="0">
                <a:solidFill>
                  <a:srgbClr val="FFFFFF"/>
                </a:solidFill>
                <a:latin typeface="+mj-lt"/>
                <a:cs typeface="+mj-cs"/>
              </a:rPr>
              <a:t>Screening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029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1">
            <a:extLst>
              <a:ext uri="{FF2B5EF4-FFF2-40B4-BE49-F238E27FC236}">
                <a16:creationId xmlns:a16="http://schemas.microsoft.com/office/drawing/2014/main" id="{C0391EE5-8190-4AC2-8215-6426485B7705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3639845" y="2525697"/>
            <a:ext cx="5095782" cy="2128748"/>
          </a:xfrm>
          <a:prstGeom prst="rect">
            <a:avLst/>
          </a:prstGeom>
          <a:solidFill>
            <a:schemeClr val="tx1">
              <a:alpha val="86000"/>
            </a:schemeClr>
          </a:solidFill>
          <a:ln>
            <a:noFill/>
          </a:ln>
          <a:effectLst/>
        </p:spPr>
        <p:txBody>
          <a:bodyPr vert="horz" wrap="square" lIns="274320" tIns="0" rIns="91440" bIns="12696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1" indent="0" algn="ctr" defTabSz="914400">
              <a:defRPr/>
            </a:pPr>
            <a:endParaRPr lang="en-US" altLang="en-US" sz="1600" b="1" i="1" kern="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 algn="ctr" defTabSz="914400">
              <a:defRPr/>
            </a:pPr>
            <a:r>
              <a:rPr lang="en-US" altLang="en-US" sz="2000" i="1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[Developmental] screening provides a quick snapshot of a child’s health and developmental status and indicates whether further evaluation is needed.” </a:t>
            </a:r>
            <a:endParaRPr lang="en-US" altLang="en-US" sz="20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 algn="ctr" defTabSz="914400">
              <a:defRPr/>
            </a:pPr>
            <a:endParaRPr lang="en-US" altLang="en-US" sz="16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 algn="ctr" defTabSz="914400">
              <a:defRPr/>
            </a:pPr>
            <a:r>
              <a:rPr lang="en-US" altLang="en-US" sz="900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Source:https</a:t>
            </a:r>
            <a:r>
              <a:rPr lang="en-US" altLang="en-US" sz="9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://www.researchgate.net/publication/292605313_Early_Childhood_Developmental_Screening_A_Compendium_of_Measures_for_Children_Ages_Birth_to_Five , pp.6</a:t>
            </a:r>
            <a:endParaRPr kumimoji="0" lang="en-US" altLang="en-US" sz="90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8653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761" y="527745"/>
            <a:ext cx="5605629" cy="994172"/>
          </a:xfrm>
        </p:spPr>
        <p:txBody>
          <a:bodyPr>
            <a:normAutofit fontScale="90000"/>
          </a:bodyPr>
          <a:lstStyle/>
          <a:p>
            <a:r>
              <a:rPr lang="en-US" sz="3850" dirty="0"/>
              <a:t>Neurodevelopmental Ecological Screening Tool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760" y="1642369"/>
            <a:ext cx="6640497" cy="4493237"/>
          </a:xfrm>
        </p:spPr>
        <p:txBody>
          <a:bodyPr anchor="ctr">
            <a:normAutofit fontScale="92500" lnSpcReduction="20000"/>
          </a:bodyPr>
          <a:lstStyle/>
          <a:p>
            <a:pPr marL="285750" lvl="1" algn="ctr" defTabSz="9144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ü"/>
              <a:defRPr/>
            </a:pPr>
            <a:endParaRPr lang="en-US" altLang="en-US" sz="1600" b="1" i="1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 algn="ctr" defTabSz="91440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altLang="en-US" sz="1600" b="1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 was developed in line with best practice for  screening tools used for child development. </a:t>
            </a:r>
          </a:p>
          <a:p>
            <a:pPr marL="0" lvl="1" indent="0" defTabSz="91440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altLang="en-US" sz="16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1" defTabSz="9144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16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Typical Administration Time:20 minutes. </a:t>
            </a:r>
          </a:p>
          <a:p>
            <a:pPr marL="285750" lvl="1" defTabSz="9144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endParaRPr lang="en-US" altLang="en-US" sz="16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1" defTabSz="9144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16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Focused on selected areas of interest for a population:                                       Predictors of risk or resilience in early childhood</a:t>
            </a:r>
          </a:p>
          <a:p>
            <a:pPr marL="0" lvl="1" indent="0" defTabSz="91440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altLang="en-US" sz="16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1" defTabSz="9144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endParaRPr lang="en-US" altLang="en-US" sz="16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1" defTabSz="9144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16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Ideal for use for children without serious impairment. Only </a:t>
            </a:r>
          </a:p>
          <a:p>
            <a:pPr marL="0" lvl="1" indent="0" defTabSz="91440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altLang="en-US" sz="16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indicates </a:t>
            </a:r>
            <a:r>
              <a:rPr lang="en-US" altLang="en-US" sz="1600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possible</a:t>
            </a:r>
            <a:r>
              <a:rPr lang="en-US" altLang="en-US" sz="16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presence of developmental delay. </a:t>
            </a:r>
          </a:p>
          <a:p>
            <a:pPr marL="0" lvl="1" indent="0" defTabSz="91440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altLang="en-US" sz="16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1" defTabSz="9144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16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 appropriate for use with children ages 3-5 from diverse backgrounds </a:t>
            </a:r>
          </a:p>
          <a:p>
            <a:pPr marL="0" lvl="1" indent="0" defTabSz="91440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altLang="en-US" sz="16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living in poverty or homelessness. </a:t>
            </a:r>
          </a:p>
          <a:p>
            <a:pPr marL="285750" lvl="1" defTabSz="9144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endParaRPr lang="en-US" altLang="en-US" sz="16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1" defTabSz="9144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endParaRPr lang="en-US" altLang="en-US" sz="16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1" defTabSz="9144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endParaRPr lang="en-US" altLang="en-US" sz="16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1" defTabSz="9144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16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a comprehensive assessment of all areas of development. Does NOT definitively identify, diagnose, or describe whether a child has a disability. For those identified as moderate or high risk, a more comprehensive and formal evaluation process is recommended.  </a:t>
            </a:r>
          </a:p>
          <a:p>
            <a:endParaRPr lang="en-US" sz="2100" dirty="0"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Graphic 7" descr="Checkmark">
            <a:extLst>
              <a:ext uri="{FF2B5EF4-FFF2-40B4-BE49-F238E27FC236}">
                <a16:creationId xmlns:a16="http://schemas.microsoft.com/office/drawing/2014/main" id="{73AD9C25-925F-4A44-9AFA-B8E41DD426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576075" y="6415760"/>
            <a:ext cx="759278" cy="27384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171A40C-31A4-9A45-9692-74474F303783}" type="slidenum">
              <a:rPr kumimoji="0" lang="en-US" sz="92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92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F0E936-60D0-412E-BD4B-06395FEAEFBD}"/>
              </a:ext>
            </a:extLst>
          </p:cNvPr>
          <p:cNvSpPr/>
          <p:nvPr/>
        </p:nvSpPr>
        <p:spPr>
          <a:xfrm>
            <a:off x="2617435" y="6135606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 err="1"/>
              <a:t>Source:https</a:t>
            </a:r>
            <a:r>
              <a:rPr lang="en-US" sz="1000" dirty="0"/>
              <a:t>://www.researchgate.net/publication/292605313_Early_Childhood_Developmental_Screening_A_Compendium_of_Measures_for_Children_Ages_Birth_to_Five </a:t>
            </a:r>
          </a:p>
        </p:txBody>
      </p:sp>
    </p:spTree>
    <p:extLst>
      <p:ext uri="{BB962C8B-B14F-4D97-AF65-F5344CB8AC3E}">
        <p14:creationId xmlns:p14="http://schemas.microsoft.com/office/powerpoint/2010/main" val="271095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978A909-553B-6E42-BEAF-69EF1DBF7B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25000"/>
          <a:stretch/>
        </p:blipFill>
        <p:spPr>
          <a:xfrm>
            <a:off x="36614" y="-24644"/>
            <a:ext cx="9143980" cy="685799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14FF602-1183-B64C-A098-646939C12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139" y="1175800"/>
            <a:ext cx="2593944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/>
            <a:r>
              <a:rPr lang="en-US" sz="3500" dirty="0">
                <a:solidFill>
                  <a:srgbClr val="FFFFFF"/>
                </a:solidFill>
                <a:latin typeface="+mj-lt"/>
                <a:cs typeface="+mj-cs"/>
              </a:rPr>
              <a:t>Theory behind </a:t>
            </a:r>
            <a:br>
              <a:rPr lang="en-US" sz="3500" dirty="0">
                <a:solidFill>
                  <a:srgbClr val="FFFFFF"/>
                </a:solidFill>
                <a:latin typeface="+mj-lt"/>
                <a:cs typeface="+mj-cs"/>
              </a:rPr>
            </a:br>
            <a:r>
              <a:rPr lang="en-US" sz="3500" dirty="0">
                <a:solidFill>
                  <a:srgbClr val="FFFFFF"/>
                </a:solidFill>
                <a:latin typeface="+mj-lt"/>
                <a:cs typeface="+mj-cs"/>
              </a:rPr>
              <a:t>NEST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029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1">
            <a:extLst>
              <a:ext uri="{FF2B5EF4-FFF2-40B4-BE49-F238E27FC236}">
                <a16:creationId xmlns:a16="http://schemas.microsoft.com/office/drawing/2014/main" id="{C0391EE5-8190-4AC2-8215-6426485B7705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3639845" y="2664197"/>
            <a:ext cx="5228384" cy="1851749"/>
          </a:xfrm>
          <a:prstGeom prst="rect">
            <a:avLst/>
          </a:prstGeom>
          <a:solidFill>
            <a:schemeClr val="tx1">
              <a:alpha val="85000"/>
            </a:schemeClr>
          </a:solidFill>
          <a:ln>
            <a:noFill/>
          </a:ln>
          <a:effectLst/>
        </p:spPr>
        <p:txBody>
          <a:bodyPr vert="horz" wrap="square" lIns="274320" tIns="0" rIns="91440" bIns="12696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1" indent="0" algn="ctr" defTabSz="914400">
              <a:defRPr/>
            </a:pPr>
            <a:endParaRPr lang="en-US" altLang="en-US" sz="16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 algn="ctr" defTabSz="914400">
              <a:defRPr/>
            </a:pPr>
            <a:r>
              <a:rPr lang="en-US" altLang="en-US" sz="2000" i="1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 combines decades of research in child development with the latest advances in computerized clinical decision support systems, </a:t>
            </a:r>
          </a:p>
          <a:p>
            <a:pPr marL="0" lvl="1" indent="0" algn="ctr" defTabSz="914400">
              <a:defRPr/>
            </a:pPr>
            <a:r>
              <a:rPr lang="en-US" altLang="en-US" sz="2000" i="1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providing an avenue to universal screening.</a:t>
            </a:r>
          </a:p>
          <a:p>
            <a:pPr marL="0" lvl="1" indent="0" algn="ctr" defTabSz="914400">
              <a:defRPr/>
            </a:pPr>
            <a:endParaRPr kumimoji="0" lang="en-US" altLang="en-US" sz="160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567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58B5AA-A425-1543-A6DC-47E951322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" y="365125"/>
            <a:ext cx="3840085" cy="16927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400" dirty="0">
                <a:solidFill>
                  <a:schemeClr val="tx1"/>
                </a:solidFill>
                <a:latin typeface="+mj-lt"/>
                <a:cs typeface="+mj-cs"/>
              </a:rPr>
              <a:t>Literature Review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490" y="2316480"/>
            <a:ext cx="3429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BF50718A-D2F7-7549-ACC0-19E0261008AE}"/>
              </a:ext>
            </a:extLst>
          </p:cNvPr>
          <p:cNvSpPr txBox="1"/>
          <p:nvPr/>
        </p:nvSpPr>
        <p:spPr>
          <a:xfrm>
            <a:off x="118798" y="2575042"/>
            <a:ext cx="4492530" cy="3904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lvl="0" defTabSz="914400">
              <a:lnSpc>
                <a:spcPct val="90000"/>
              </a:lnSpc>
              <a:spcAft>
                <a:spcPts val="600"/>
              </a:spcAft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67EA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5715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C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hild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development</a:t>
            </a:r>
          </a:p>
          <a:p>
            <a:pPr marL="1028700" lvl="1" indent="-3429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Multiple Constructs: 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M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otor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Language, Executive Function &amp; Self- regulation, Social-Emotional, Play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  <a:p>
            <a:pPr marL="5715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Caregiver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Funcitoing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1028700" lvl="1" indent="-3429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Calibri"/>
              </a:rPr>
              <a:t>Mental Health: Depression and Trauma</a:t>
            </a:r>
          </a:p>
          <a:p>
            <a:pPr marL="1028700" lvl="1" indent="-3429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Parenting 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  <a:p>
            <a:pPr marL="5715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E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nvironmental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Influences </a:t>
            </a:r>
          </a:p>
          <a:p>
            <a:pPr marL="1028700" lvl="1" indent="-3429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Calibri"/>
              </a:rPr>
              <a:t>Homelessness, Housing Stability, Food Security, Lead, Health Care Access, Quality of Play Spaces 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E7C233-A57C-1F41-BC27-D1B17166D5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903" r="17281" b="1"/>
          <a:stretch/>
        </p:blipFill>
        <p:spPr>
          <a:xfrm>
            <a:off x="4409136" y="10"/>
            <a:ext cx="4734863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5192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58B5AA-A425-1543-A6DC-47E951322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" y="365125"/>
            <a:ext cx="3840085" cy="16927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400" dirty="0">
                <a:solidFill>
                  <a:schemeClr val="tx1"/>
                </a:solidFill>
                <a:latin typeface="+mj-lt"/>
                <a:cs typeface="+mj-cs"/>
              </a:rPr>
              <a:t>Expert Consensus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490" y="2316480"/>
            <a:ext cx="3429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BF50718A-D2F7-7549-ACC0-19E0261008AE}"/>
              </a:ext>
            </a:extLst>
          </p:cNvPr>
          <p:cNvSpPr txBox="1"/>
          <p:nvPr/>
        </p:nvSpPr>
        <p:spPr>
          <a:xfrm>
            <a:off x="118797" y="2575042"/>
            <a:ext cx="4843819" cy="3904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67EA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571500" lvl="0" indent="-3429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en-US" sz="2400" b="1" dirty="0">
                <a:solidFill>
                  <a:srgbClr val="167EA9"/>
                </a:solidFill>
              </a:rPr>
              <a:t>Advisory Panel of Experts</a:t>
            </a:r>
          </a:p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Calibri"/>
              </a:rPr>
              <a:t>Homelessness, Poverty, Child Development, Risk &amp; Resilience, Mental Health, Trauma, Assessment,  Evaluation and Measurement</a:t>
            </a:r>
          </a:p>
          <a:p>
            <a:pPr marL="9144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Vetted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lang="en-US" sz="1600" dirty="0" err="1">
                <a:solidFill>
                  <a:prstClr val="black"/>
                </a:solidFill>
                <a:latin typeface="Calibri"/>
              </a:rPr>
              <a:t>tem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 pool through structured review process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571500" lvl="0" indent="-3429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67E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Cogntive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67E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testing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E7C233-A57C-1F41-BC27-D1B17166D5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903" r="17281" b="1"/>
          <a:stretch/>
        </p:blipFill>
        <p:spPr>
          <a:xfrm>
            <a:off x="4409136" y="10"/>
            <a:ext cx="4734863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8467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58B5AA-A425-1543-A6DC-47E951322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" y="365125"/>
            <a:ext cx="3840085" cy="16927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400" dirty="0">
                <a:solidFill>
                  <a:schemeClr val="tx1"/>
                </a:solidFill>
                <a:latin typeface="+mj-lt"/>
                <a:cs typeface="+mj-cs"/>
              </a:rPr>
              <a:t>Empirical Analyses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490" y="2316480"/>
            <a:ext cx="3429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BF50718A-D2F7-7549-ACC0-19E0261008AE}"/>
              </a:ext>
            </a:extLst>
          </p:cNvPr>
          <p:cNvSpPr txBox="1"/>
          <p:nvPr/>
        </p:nvSpPr>
        <p:spPr>
          <a:xfrm>
            <a:off x="118798" y="2575042"/>
            <a:ext cx="4492530" cy="3904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571500" lvl="0" indent="-3429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en-US" sz="2400" b="1">
                <a:solidFill>
                  <a:srgbClr val="167EA9"/>
                </a:solidFill>
              </a:rPr>
              <a:t>Gold Standards </a:t>
            </a:r>
          </a:p>
          <a:p>
            <a:pPr marL="91440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>
                <a:solidFill>
                  <a:prstClr val="black"/>
                </a:solidFill>
              </a:rPr>
              <a:t>Vineland, BASC-III, PSI-IV</a:t>
            </a:r>
            <a:endParaRPr lang="en-US" sz="2400" b="1">
              <a:solidFill>
                <a:srgbClr val="167EA9"/>
              </a:solidFill>
            </a:endParaRPr>
          </a:p>
          <a:p>
            <a:pPr marL="571500" lvl="0" indent="-3429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endParaRPr lang="en-US" sz="2400" b="1">
              <a:solidFill>
                <a:srgbClr val="167EA9"/>
              </a:solidFill>
            </a:endParaRPr>
          </a:p>
          <a:p>
            <a:pPr marL="571500" lvl="0" indent="-3429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en-US" sz="2400" b="1">
                <a:solidFill>
                  <a:srgbClr val="167EA9"/>
                </a:solidFill>
              </a:rPr>
              <a:t>Existing tools</a:t>
            </a:r>
          </a:p>
          <a:p>
            <a:pPr marL="1028700" lvl="1" indent="-3429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>
                <a:solidFill>
                  <a:prstClr val="black"/>
                </a:solidFill>
              </a:rPr>
              <a:t>PHQ9, PCL-6(C), Parenting Scale (5 item), Lead, Food Insecurity, Health Care Access</a:t>
            </a:r>
            <a:endParaRPr lang="en-US" sz="2400" dirty="0">
              <a:solidFill>
                <a:prstClr val="black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E7C233-A57C-1F41-BC27-D1B17166D5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903" r="17281" b="1"/>
          <a:stretch/>
        </p:blipFill>
        <p:spPr>
          <a:xfrm>
            <a:off x="4409136" y="10"/>
            <a:ext cx="4734863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7895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978A909-553B-6E42-BEAF-69EF1DBF7B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25000"/>
          <a:stretch/>
        </p:blipFill>
        <p:spPr>
          <a:xfrm>
            <a:off x="36614" y="-24644"/>
            <a:ext cx="9143980" cy="685799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14FF602-1183-B64C-A098-646939C12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139" y="1175800"/>
            <a:ext cx="2593944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/>
            <a:r>
              <a:rPr lang="en-US" sz="3500" dirty="0">
                <a:solidFill>
                  <a:srgbClr val="FFFFFF"/>
                </a:solidFill>
                <a:latin typeface="+mj-lt"/>
                <a:cs typeface="+mj-cs"/>
              </a:rPr>
              <a:t>Logic Model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029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1">
            <a:extLst>
              <a:ext uri="{FF2B5EF4-FFF2-40B4-BE49-F238E27FC236}">
                <a16:creationId xmlns:a16="http://schemas.microsoft.com/office/drawing/2014/main" id="{C0391EE5-8190-4AC2-8215-6426485B7705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3639845" y="2971973"/>
            <a:ext cx="5095782" cy="1236195"/>
          </a:xfrm>
          <a:prstGeom prst="rect">
            <a:avLst/>
          </a:prstGeom>
          <a:solidFill>
            <a:schemeClr val="tx1">
              <a:alpha val="85000"/>
            </a:schemeClr>
          </a:solidFill>
          <a:ln>
            <a:noFill/>
          </a:ln>
          <a:effectLst/>
        </p:spPr>
        <p:txBody>
          <a:bodyPr vert="horz" wrap="square" lIns="274320" tIns="0" rIns="91440" bIns="12696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1" indent="0" algn="ctr" defTabSz="914400">
              <a:defRPr/>
            </a:pPr>
            <a:r>
              <a:rPr lang="en-US" altLang="en-US" sz="2400" i="1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Despite their strengths, many tools do not fully assess functioning within a broad ecological context. </a:t>
            </a:r>
          </a:p>
        </p:txBody>
      </p:sp>
    </p:spTree>
    <p:extLst>
      <p:ext uri="{BB962C8B-B14F-4D97-AF65-F5344CB8AC3E}">
        <p14:creationId xmlns:p14="http://schemas.microsoft.com/office/powerpoint/2010/main" val="18351434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>
            <a:extLst>
              <a:ext uri="{FF2B5EF4-FFF2-40B4-BE49-F238E27FC236}">
                <a16:creationId xmlns:a16="http://schemas.microsoft.com/office/drawing/2014/main" id="{0EA2B79C-5EC5-2E42-9EE0-36B6C7B1E787}"/>
              </a:ext>
            </a:extLst>
          </p:cNvPr>
          <p:cNvGrpSpPr/>
          <p:nvPr/>
        </p:nvGrpSpPr>
        <p:grpSpPr>
          <a:xfrm>
            <a:off x="815963" y="266319"/>
            <a:ext cx="8224948" cy="6329060"/>
            <a:chOff x="142863" y="266319"/>
            <a:chExt cx="8224948" cy="632906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B7DEFAE-B220-BE4A-9569-AB27923715A9}"/>
                </a:ext>
              </a:extLst>
            </p:cNvPr>
            <p:cNvGrpSpPr/>
            <p:nvPr/>
          </p:nvGrpSpPr>
          <p:grpSpPr>
            <a:xfrm>
              <a:off x="4256914" y="403440"/>
              <a:ext cx="2414607" cy="5872126"/>
              <a:chOff x="1999398" y="368204"/>
              <a:chExt cx="2414607" cy="5872126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DA36B33-E023-7642-B360-078DCDAD1069}"/>
                  </a:ext>
                </a:extLst>
              </p:cNvPr>
              <p:cNvGrpSpPr/>
              <p:nvPr/>
            </p:nvGrpSpPr>
            <p:grpSpPr>
              <a:xfrm>
                <a:off x="2036565" y="4732070"/>
                <a:ext cx="2377440" cy="365761"/>
                <a:chOff x="6299200" y="920475"/>
                <a:chExt cx="1079500" cy="726499"/>
              </a:xfrm>
            </p:grpSpPr>
            <p:sp>
              <p:nvSpPr>
                <p:cNvPr id="11" name="Rounded Rectangle 10">
                  <a:extLst>
                    <a:ext uri="{FF2B5EF4-FFF2-40B4-BE49-F238E27FC236}">
                      <a16:creationId xmlns:a16="http://schemas.microsoft.com/office/drawing/2014/main" id="{1B53099F-5F69-E845-B6D4-EB77ADCC0635}"/>
                    </a:ext>
                  </a:extLst>
                </p:cNvPr>
                <p:cNvSpPr/>
                <p:nvPr/>
              </p:nvSpPr>
              <p:spPr>
                <a:xfrm>
                  <a:off x="6299200" y="991665"/>
                  <a:ext cx="1079500" cy="534346"/>
                </a:xfrm>
                <a:prstGeom prst="roundRect">
                  <a:avLst/>
                </a:prstGeom>
                <a:solidFill>
                  <a:schemeClr val="accent5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5DD9B75-6E1C-B345-9D17-134EB55A609A}"/>
                    </a:ext>
                  </a:extLst>
                </p:cNvPr>
                <p:cNvSpPr txBox="1"/>
                <p:nvPr/>
              </p:nvSpPr>
              <p:spPr>
                <a:xfrm>
                  <a:off x="6299200" y="920475"/>
                  <a:ext cx="1078099" cy="7264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Emotional Regulation </a:t>
                  </a:r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C0B48BAE-0212-7B46-9841-1865D13C8FDB}"/>
                  </a:ext>
                </a:extLst>
              </p:cNvPr>
              <p:cNvGrpSpPr/>
              <p:nvPr/>
            </p:nvGrpSpPr>
            <p:grpSpPr>
              <a:xfrm>
                <a:off x="2023247" y="4410609"/>
                <a:ext cx="2377440" cy="369332"/>
                <a:chOff x="6299200" y="924106"/>
                <a:chExt cx="1079500" cy="759978"/>
              </a:xfrm>
            </p:grpSpPr>
            <p:sp>
              <p:nvSpPr>
                <p:cNvPr id="38" name="Rounded Rectangle 37">
                  <a:extLst>
                    <a:ext uri="{FF2B5EF4-FFF2-40B4-BE49-F238E27FC236}">
                      <a16:creationId xmlns:a16="http://schemas.microsoft.com/office/drawing/2014/main" id="{35BBAD10-CDE0-E342-BAE3-7BE977424B7B}"/>
                    </a:ext>
                  </a:extLst>
                </p:cNvPr>
                <p:cNvSpPr/>
                <p:nvPr/>
              </p:nvSpPr>
              <p:spPr>
                <a:xfrm>
                  <a:off x="6299200" y="1026868"/>
                  <a:ext cx="1079500" cy="534348"/>
                </a:xfrm>
                <a:prstGeom prst="roundRect">
                  <a:avLst/>
                </a:prstGeom>
                <a:solidFill>
                  <a:schemeClr val="accent5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D3F9737B-42B2-8049-8DA1-66FC9A4536A7}"/>
                    </a:ext>
                  </a:extLst>
                </p:cNvPr>
                <p:cNvSpPr txBox="1"/>
                <p:nvPr/>
              </p:nvSpPr>
              <p:spPr>
                <a:xfrm>
                  <a:off x="6299200" y="924106"/>
                  <a:ext cx="1079500" cy="75997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Everyday Challenges</a:t>
                  </a:r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5BB95FC8-E25E-5944-968B-A96003C7242A}"/>
                  </a:ext>
                </a:extLst>
              </p:cNvPr>
              <p:cNvGrpSpPr/>
              <p:nvPr/>
            </p:nvGrpSpPr>
            <p:grpSpPr>
              <a:xfrm>
                <a:off x="2048590" y="3437040"/>
                <a:ext cx="2044700" cy="365760"/>
                <a:chOff x="6299200" y="832175"/>
                <a:chExt cx="1079500" cy="534349"/>
              </a:xfrm>
            </p:grpSpPr>
            <p:sp>
              <p:nvSpPr>
                <p:cNvPr id="41" name="Rounded Rectangle 40">
                  <a:extLst>
                    <a:ext uri="{FF2B5EF4-FFF2-40B4-BE49-F238E27FC236}">
                      <a16:creationId xmlns:a16="http://schemas.microsoft.com/office/drawing/2014/main" id="{1E908D62-7EA6-5140-A5E9-4A7905CEEC03}"/>
                    </a:ext>
                  </a:extLst>
                </p:cNvPr>
                <p:cNvSpPr/>
                <p:nvPr/>
              </p:nvSpPr>
              <p:spPr>
                <a:xfrm>
                  <a:off x="6299200" y="832175"/>
                  <a:ext cx="1079500" cy="534349"/>
                </a:xfrm>
                <a:prstGeom prst="roundRect">
                  <a:avLst/>
                </a:prstGeom>
                <a:solidFill>
                  <a:schemeClr val="accent5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7D02FC14-4039-E24D-B431-3B8C3E705722}"/>
                    </a:ext>
                  </a:extLst>
                </p:cNvPr>
                <p:cNvSpPr txBox="1"/>
                <p:nvPr/>
              </p:nvSpPr>
              <p:spPr>
                <a:xfrm>
                  <a:off x="6299200" y="893790"/>
                  <a:ext cx="1079500" cy="369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Attention</a:t>
                  </a:r>
                </a:p>
              </p:txBody>
            </p: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4F7533F2-5805-A546-9BAB-1905F0CE3BB1}"/>
                  </a:ext>
                </a:extLst>
              </p:cNvPr>
              <p:cNvGrpSpPr/>
              <p:nvPr/>
            </p:nvGrpSpPr>
            <p:grpSpPr>
              <a:xfrm>
                <a:off x="2023250" y="3009962"/>
                <a:ext cx="2058018" cy="365759"/>
                <a:chOff x="6292169" y="869282"/>
                <a:chExt cx="1086531" cy="534349"/>
              </a:xfrm>
            </p:grpSpPr>
            <p:sp>
              <p:nvSpPr>
                <p:cNvPr id="46" name="Rounded Rectangle 45">
                  <a:extLst>
                    <a:ext uri="{FF2B5EF4-FFF2-40B4-BE49-F238E27FC236}">
                      <a16:creationId xmlns:a16="http://schemas.microsoft.com/office/drawing/2014/main" id="{ED75D167-6498-D043-BC75-BD1404FB3D87}"/>
                    </a:ext>
                  </a:extLst>
                </p:cNvPr>
                <p:cNvSpPr/>
                <p:nvPr/>
              </p:nvSpPr>
              <p:spPr>
                <a:xfrm>
                  <a:off x="6299200" y="869282"/>
                  <a:ext cx="1079500" cy="534349"/>
                </a:xfrm>
                <a:prstGeom prst="roundRect">
                  <a:avLst/>
                </a:prstGeom>
                <a:solidFill>
                  <a:schemeClr val="accent5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AD6E7042-D2CC-8E47-92BE-C916B63F3212}"/>
                    </a:ext>
                  </a:extLst>
                </p:cNvPr>
                <p:cNvSpPr txBox="1"/>
                <p:nvPr/>
              </p:nvSpPr>
              <p:spPr>
                <a:xfrm>
                  <a:off x="6292169" y="893576"/>
                  <a:ext cx="10795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Problem Solving</a:t>
                  </a:r>
                </a:p>
              </p:txBody>
            </p: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0746B550-C456-CE40-A6B5-8727D3632DBA}"/>
                  </a:ext>
                </a:extLst>
              </p:cNvPr>
              <p:cNvGrpSpPr/>
              <p:nvPr/>
            </p:nvGrpSpPr>
            <p:grpSpPr>
              <a:xfrm>
                <a:off x="2023245" y="2575456"/>
                <a:ext cx="2044704" cy="373444"/>
                <a:chOff x="6292167" y="911972"/>
                <a:chExt cx="1079502" cy="545573"/>
              </a:xfrm>
            </p:grpSpPr>
            <p:sp>
              <p:nvSpPr>
                <p:cNvPr id="49" name="Rounded Rectangle 48">
                  <a:extLst>
                    <a:ext uri="{FF2B5EF4-FFF2-40B4-BE49-F238E27FC236}">
                      <a16:creationId xmlns:a16="http://schemas.microsoft.com/office/drawing/2014/main" id="{E057CB46-7BDF-0640-BB76-F887B4807595}"/>
                    </a:ext>
                  </a:extLst>
                </p:cNvPr>
                <p:cNvSpPr/>
                <p:nvPr/>
              </p:nvSpPr>
              <p:spPr>
                <a:xfrm>
                  <a:off x="6292169" y="923197"/>
                  <a:ext cx="1079500" cy="534348"/>
                </a:xfrm>
                <a:prstGeom prst="roundRect">
                  <a:avLst/>
                </a:prstGeom>
                <a:solidFill>
                  <a:schemeClr val="accent5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CE15F623-1C4C-5742-8F2B-604F7E07B329}"/>
                    </a:ext>
                  </a:extLst>
                </p:cNvPr>
                <p:cNvSpPr txBox="1"/>
                <p:nvPr/>
              </p:nvSpPr>
              <p:spPr>
                <a:xfrm>
                  <a:off x="6292167" y="911972"/>
                  <a:ext cx="10795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Cog Processing</a:t>
                  </a: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7BD3549C-8EA8-7A45-B2C4-4DAEC3261C43}"/>
                  </a:ext>
                </a:extLst>
              </p:cNvPr>
              <p:cNvGrpSpPr/>
              <p:nvPr/>
            </p:nvGrpSpPr>
            <p:grpSpPr>
              <a:xfrm>
                <a:off x="2052087" y="1497325"/>
                <a:ext cx="2044700" cy="365761"/>
                <a:chOff x="6299200" y="924944"/>
                <a:chExt cx="1079500" cy="534350"/>
              </a:xfrm>
            </p:grpSpPr>
            <p:sp>
              <p:nvSpPr>
                <p:cNvPr id="52" name="Rounded Rectangle 51">
                  <a:extLst>
                    <a:ext uri="{FF2B5EF4-FFF2-40B4-BE49-F238E27FC236}">
                      <a16:creationId xmlns:a16="http://schemas.microsoft.com/office/drawing/2014/main" id="{4770EF2F-07D9-A741-9B89-FE9426BEF050}"/>
                    </a:ext>
                  </a:extLst>
                </p:cNvPr>
                <p:cNvSpPr/>
                <p:nvPr/>
              </p:nvSpPr>
              <p:spPr>
                <a:xfrm>
                  <a:off x="6299200" y="924944"/>
                  <a:ext cx="1079500" cy="534350"/>
                </a:xfrm>
                <a:prstGeom prst="roundRect">
                  <a:avLst/>
                </a:prstGeom>
                <a:solidFill>
                  <a:schemeClr val="accent5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80A6A9E6-E503-B747-BCCB-C486434A3532}"/>
                    </a:ext>
                  </a:extLst>
                </p:cNvPr>
                <p:cNvSpPr txBox="1"/>
                <p:nvPr/>
              </p:nvSpPr>
              <p:spPr>
                <a:xfrm>
                  <a:off x="6299200" y="930897"/>
                  <a:ext cx="1079500" cy="369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Receptive</a:t>
                  </a:r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E77DB17-6160-EB46-B985-518C6B2CF853}"/>
                  </a:ext>
                </a:extLst>
              </p:cNvPr>
              <p:cNvGrpSpPr/>
              <p:nvPr/>
            </p:nvGrpSpPr>
            <p:grpSpPr>
              <a:xfrm>
                <a:off x="2036565" y="793121"/>
                <a:ext cx="2044700" cy="365760"/>
                <a:chOff x="6299200" y="739406"/>
                <a:chExt cx="1079500" cy="534348"/>
              </a:xfrm>
            </p:grpSpPr>
            <p:sp>
              <p:nvSpPr>
                <p:cNvPr id="55" name="Rounded Rectangle 54">
                  <a:extLst>
                    <a:ext uri="{FF2B5EF4-FFF2-40B4-BE49-F238E27FC236}">
                      <a16:creationId xmlns:a16="http://schemas.microsoft.com/office/drawing/2014/main" id="{8268E9FD-396C-074B-8387-7AD90C8472ED}"/>
                    </a:ext>
                  </a:extLst>
                </p:cNvPr>
                <p:cNvSpPr/>
                <p:nvPr/>
              </p:nvSpPr>
              <p:spPr>
                <a:xfrm>
                  <a:off x="6299200" y="739406"/>
                  <a:ext cx="1079500" cy="534348"/>
                </a:xfrm>
                <a:prstGeom prst="roundRect">
                  <a:avLst/>
                </a:prstGeom>
                <a:solidFill>
                  <a:schemeClr val="accent5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5FFAA0F4-99A7-5247-8712-0DCAB81AC406}"/>
                    </a:ext>
                  </a:extLst>
                </p:cNvPr>
                <p:cNvSpPr txBox="1"/>
                <p:nvPr/>
              </p:nvSpPr>
              <p:spPr>
                <a:xfrm>
                  <a:off x="6299200" y="819574"/>
                  <a:ext cx="10795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Fine</a:t>
                  </a: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8BE1A366-07AF-E84B-A7AC-A78212CCE301}"/>
                  </a:ext>
                </a:extLst>
              </p:cNvPr>
              <p:cNvGrpSpPr/>
              <p:nvPr/>
            </p:nvGrpSpPr>
            <p:grpSpPr>
              <a:xfrm>
                <a:off x="2036565" y="368204"/>
                <a:ext cx="2044700" cy="365760"/>
                <a:chOff x="6299200" y="739406"/>
                <a:chExt cx="1079500" cy="534348"/>
              </a:xfrm>
            </p:grpSpPr>
            <p:sp>
              <p:nvSpPr>
                <p:cNvPr id="58" name="Rounded Rectangle 57">
                  <a:extLst>
                    <a:ext uri="{FF2B5EF4-FFF2-40B4-BE49-F238E27FC236}">
                      <a16:creationId xmlns:a16="http://schemas.microsoft.com/office/drawing/2014/main" id="{E2B4DD8F-979F-2D44-8209-546D03BA38E6}"/>
                    </a:ext>
                  </a:extLst>
                </p:cNvPr>
                <p:cNvSpPr/>
                <p:nvPr/>
              </p:nvSpPr>
              <p:spPr>
                <a:xfrm>
                  <a:off x="6299200" y="739406"/>
                  <a:ext cx="1079500" cy="534348"/>
                </a:xfrm>
                <a:prstGeom prst="roundRect">
                  <a:avLst/>
                </a:prstGeom>
                <a:solidFill>
                  <a:schemeClr val="accent5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245C6D88-E252-094C-8ACC-9E07A76D91DA}"/>
                    </a:ext>
                  </a:extLst>
                </p:cNvPr>
                <p:cNvSpPr txBox="1"/>
                <p:nvPr/>
              </p:nvSpPr>
              <p:spPr>
                <a:xfrm>
                  <a:off x="6299200" y="819574"/>
                  <a:ext cx="10795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Gross</a:t>
                  </a:r>
                </a:p>
              </p:txBody>
            </p: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A7C2B3B1-0CF8-3647-9849-F5941E782EB8}"/>
                  </a:ext>
                </a:extLst>
              </p:cNvPr>
              <p:cNvGrpSpPr/>
              <p:nvPr/>
            </p:nvGrpSpPr>
            <p:grpSpPr>
              <a:xfrm>
                <a:off x="2048590" y="1931360"/>
                <a:ext cx="2044700" cy="374385"/>
                <a:chOff x="6299200" y="949451"/>
                <a:chExt cx="1079500" cy="546947"/>
              </a:xfrm>
            </p:grpSpPr>
            <p:sp>
              <p:nvSpPr>
                <p:cNvPr id="61" name="Rounded Rectangle 60">
                  <a:extLst>
                    <a:ext uri="{FF2B5EF4-FFF2-40B4-BE49-F238E27FC236}">
                      <a16:creationId xmlns:a16="http://schemas.microsoft.com/office/drawing/2014/main" id="{18A83424-062E-2242-8694-6F18A7B1AF74}"/>
                    </a:ext>
                  </a:extLst>
                </p:cNvPr>
                <p:cNvSpPr/>
                <p:nvPr/>
              </p:nvSpPr>
              <p:spPr>
                <a:xfrm>
                  <a:off x="6299200" y="962050"/>
                  <a:ext cx="1079500" cy="534348"/>
                </a:xfrm>
                <a:prstGeom prst="roundRect">
                  <a:avLst/>
                </a:prstGeom>
                <a:solidFill>
                  <a:schemeClr val="accent5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F490E52E-F855-6D4B-BE78-0DA6D4E7D420}"/>
                    </a:ext>
                  </a:extLst>
                </p:cNvPr>
                <p:cNvSpPr txBox="1"/>
                <p:nvPr/>
              </p:nvSpPr>
              <p:spPr>
                <a:xfrm>
                  <a:off x="6299200" y="949451"/>
                  <a:ext cx="1079500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Expressive</a:t>
                  </a:r>
                </a:p>
              </p:txBody>
            </p:sp>
          </p:grp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50673F85-B018-4643-AABB-955731C486AD}"/>
                  </a:ext>
                </a:extLst>
              </p:cNvPr>
              <p:cNvGrpSpPr/>
              <p:nvPr/>
            </p:nvGrpSpPr>
            <p:grpSpPr>
              <a:xfrm>
                <a:off x="2036565" y="5418337"/>
                <a:ext cx="2056724" cy="365760"/>
                <a:chOff x="6292851" y="886564"/>
                <a:chExt cx="1085848" cy="534347"/>
              </a:xfrm>
            </p:grpSpPr>
            <p:sp>
              <p:nvSpPr>
                <p:cNvPr id="64" name="Rounded Rectangle 63">
                  <a:extLst>
                    <a:ext uri="{FF2B5EF4-FFF2-40B4-BE49-F238E27FC236}">
                      <a16:creationId xmlns:a16="http://schemas.microsoft.com/office/drawing/2014/main" id="{0D200279-0418-2940-A607-0CA895DCA9CE}"/>
                    </a:ext>
                  </a:extLst>
                </p:cNvPr>
                <p:cNvSpPr/>
                <p:nvPr/>
              </p:nvSpPr>
              <p:spPr>
                <a:xfrm>
                  <a:off x="6292851" y="886564"/>
                  <a:ext cx="1079500" cy="534347"/>
                </a:xfrm>
                <a:prstGeom prst="roundRect">
                  <a:avLst/>
                </a:prstGeom>
                <a:solidFill>
                  <a:schemeClr val="accent5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0AFC3DC1-637A-0A44-910E-27A7BA8D731E}"/>
                    </a:ext>
                  </a:extLst>
                </p:cNvPr>
                <p:cNvSpPr txBox="1"/>
                <p:nvPr/>
              </p:nvSpPr>
              <p:spPr>
                <a:xfrm>
                  <a:off x="6299199" y="891349"/>
                  <a:ext cx="1079500" cy="369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Social Skills (peers)</a:t>
                  </a:r>
                </a:p>
              </p:txBody>
            </p: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7215F189-44FD-C84D-9043-1A268F904820}"/>
                  </a:ext>
                </a:extLst>
              </p:cNvPr>
              <p:cNvGrpSpPr/>
              <p:nvPr/>
            </p:nvGrpSpPr>
            <p:grpSpPr>
              <a:xfrm>
                <a:off x="1999398" y="5866276"/>
                <a:ext cx="2068551" cy="374054"/>
                <a:chOff x="6286608" y="875721"/>
                <a:chExt cx="1092092" cy="546464"/>
              </a:xfrm>
            </p:grpSpPr>
            <p:sp>
              <p:nvSpPr>
                <p:cNvPr id="71" name="Rounded Rectangle 70">
                  <a:extLst>
                    <a:ext uri="{FF2B5EF4-FFF2-40B4-BE49-F238E27FC236}">
                      <a16:creationId xmlns:a16="http://schemas.microsoft.com/office/drawing/2014/main" id="{54F589F9-5BD3-784C-937A-E3AF8D25FAA9}"/>
                    </a:ext>
                  </a:extLst>
                </p:cNvPr>
                <p:cNvSpPr/>
                <p:nvPr/>
              </p:nvSpPr>
              <p:spPr>
                <a:xfrm>
                  <a:off x="6299200" y="887837"/>
                  <a:ext cx="1079500" cy="534348"/>
                </a:xfrm>
                <a:prstGeom prst="roundRect">
                  <a:avLst/>
                </a:prstGeom>
                <a:solidFill>
                  <a:schemeClr val="accent5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9A3B02C7-5500-1A4A-B8DC-276BBABD2688}"/>
                    </a:ext>
                  </a:extLst>
                </p:cNvPr>
                <p:cNvSpPr txBox="1"/>
                <p:nvPr/>
              </p:nvSpPr>
              <p:spPr>
                <a:xfrm>
                  <a:off x="6286608" y="875721"/>
                  <a:ext cx="10795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Play</a:t>
                  </a:r>
                </a:p>
              </p:txBody>
            </p:sp>
          </p:grp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B08E8D2C-304C-994A-A6A3-0883FE35F8D0}"/>
                  </a:ext>
                </a:extLst>
              </p:cNvPr>
              <p:cNvGrpSpPr/>
              <p:nvPr/>
            </p:nvGrpSpPr>
            <p:grpSpPr>
              <a:xfrm>
                <a:off x="2036565" y="4079629"/>
                <a:ext cx="2377440" cy="369332"/>
                <a:chOff x="6299200" y="897973"/>
                <a:chExt cx="1079500" cy="759978"/>
              </a:xfrm>
            </p:grpSpPr>
            <p:sp>
              <p:nvSpPr>
                <p:cNvPr id="74" name="Rounded Rectangle 73">
                  <a:extLst>
                    <a:ext uri="{FF2B5EF4-FFF2-40B4-BE49-F238E27FC236}">
                      <a16:creationId xmlns:a16="http://schemas.microsoft.com/office/drawing/2014/main" id="{87083308-EF93-5D46-823A-53BB4575C51D}"/>
                    </a:ext>
                  </a:extLst>
                </p:cNvPr>
                <p:cNvSpPr/>
                <p:nvPr/>
              </p:nvSpPr>
              <p:spPr>
                <a:xfrm>
                  <a:off x="6299200" y="1026868"/>
                  <a:ext cx="1079500" cy="534348"/>
                </a:xfrm>
                <a:prstGeom prst="roundRect">
                  <a:avLst/>
                </a:prstGeom>
                <a:solidFill>
                  <a:schemeClr val="accent5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B41FBF57-ECB4-E341-B777-034CA9286299}"/>
                    </a:ext>
                  </a:extLst>
                </p:cNvPr>
                <p:cNvSpPr txBox="1"/>
                <p:nvPr/>
              </p:nvSpPr>
              <p:spPr>
                <a:xfrm>
                  <a:off x="6299200" y="897973"/>
                  <a:ext cx="1079500" cy="75997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Impulse Control</a:t>
                  </a:r>
                </a:p>
              </p:txBody>
            </p:sp>
          </p:grp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F39B88C4-FF48-9C40-B1F4-0C4888948AF7}"/>
                </a:ext>
              </a:extLst>
            </p:cNvPr>
            <p:cNvGrpSpPr/>
            <p:nvPr/>
          </p:nvGrpSpPr>
          <p:grpSpPr>
            <a:xfrm>
              <a:off x="6945411" y="5583251"/>
              <a:ext cx="1422400" cy="1012128"/>
              <a:chOff x="4944320" y="5404843"/>
              <a:chExt cx="1422400" cy="1012128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4F091361-9B55-D14B-980A-618C4B945D15}"/>
                  </a:ext>
                </a:extLst>
              </p:cNvPr>
              <p:cNvGrpSpPr/>
              <p:nvPr/>
            </p:nvGrpSpPr>
            <p:grpSpPr>
              <a:xfrm>
                <a:off x="4957020" y="5404843"/>
                <a:ext cx="1409700" cy="479846"/>
                <a:chOff x="5969000" y="2151068"/>
                <a:chExt cx="1409700" cy="479846"/>
              </a:xfrm>
            </p:grpSpPr>
            <p:sp>
              <p:nvSpPr>
                <p:cNvPr id="18" name="Rounded Rectangle 17">
                  <a:extLst>
                    <a:ext uri="{FF2B5EF4-FFF2-40B4-BE49-F238E27FC236}">
                      <a16:creationId xmlns:a16="http://schemas.microsoft.com/office/drawing/2014/main" id="{E3244D2C-F89E-8F45-A1CA-953B2B4F5CF1}"/>
                    </a:ext>
                  </a:extLst>
                </p:cNvPr>
                <p:cNvSpPr/>
                <p:nvPr/>
              </p:nvSpPr>
              <p:spPr>
                <a:xfrm>
                  <a:off x="5969000" y="2151068"/>
                  <a:ext cx="1409700" cy="479846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8A34174E-F29A-9A4D-9862-F84078D8F5E8}"/>
                    </a:ext>
                  </a:extLst>
                </p:cNvPr>
                <p:cNvSpPr txBox="1"/>
                <p:nvPr/>
              </p:nvSpPr>
              <p:spPr>
                <a:xfrm>
                  <a:off x="5994401" y="2209146"/>
                  <a:ext cx="138429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quality</a:t>
                  </a:r>
                </a:p>
              </p:txBody>
            </p:sp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AC912018-DB2A-824C-8328-97D409556C0C}"/>
                  </a:ext>
                </a:extLst>
              </p:cNvPr>
              <p:cNvGrpSpPr/>
              <p:nvPr/>
            </p:nvGrpSpPr>
            <p:grpSpPr>
              <a:xfrm>
                <a:off x="4944320" y="5937125"/>
                <a:ext cx="1409700" cy="479846"/>
                <a:chOff x="5969000" y="2151068"/>
                <a:chExt cx="1409700" cy="479846"/>
              </a:xfrm>
            </p:grpSpPr>
            <p:sp>
              <p:nvSpPr>
                <p:cNvPr id="78" name="Rounded Rectangle 77">
                  <a:extLst>
                    <a:ext uri="{FF2B5EF4-FFF2-40B4-BE49-F238E27FC236}">
                      <a16:creationId xmlns:a16="http://schemas.microsoft.com/office/drawing/2014/main" id="{F664EA8D-F74E-9F44-88EB-7908E60C8F2E}"/>
                    </a:ext>
                  </a:extLst>
                </p:cNvPr>
                <p:cNvSpPr/>
                <p:nvPr/>
              </p:nvSpPr>
              <p:spPr>
                <a:xfrm>
                  <a:off x="5969000" y="2151068"/>
                  <a:ext cx="1409700" cy="479846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A7D7727E-5672-1949-BBFE-6E8989F3DD61}"/>
                    </a:ext>
                  </a:extLst>
                </p:cNvPr>
                <p:cNvSpPr txBox="1"/>
                <p:nvPr/>
              </p:nvSpPr>
              <p:spPr>
                <a:xfrm>
                  <a:off x="5994401" y="2209146"/>
                  <a:ext cx="138429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imaginative</a:t>
                  </a:r>
                </a:p>
              </p:txBody>
            </p:sp>
          </p:grp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331A37BB-184B-DA43-9CEB-17C112B3C261}"/>
                </a:ext>
              </a:extLst>
            </p:cNvPr>
            <p:cNvGrpSpPr/>
            <p:nvPr/>
          </p:nvGrpSpPr>
          <p:grpSpPr>
            <a:xfrm>
              <a:off x="142863" y="266319"/>
              <a:ext cx="4345751" cy="6163568"/>
              <a:chOff x="142863" y="266319"/>
              <a:chExt cx="4345751" cy="6163568"/>
            </a:xfrm>
          </p:grpSpPr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79010A22-E71A-4046-B796-B301045A888C}"/>
                  </a:ext>
                </a:extLst>
              </p:cNvPr>
              <p:cNvGrpSpPr/>
              <p:nvPr/>
            </p:nvGrpSpPr>
            <p:grpSpPr>
              <a:xfrm>
                <a:off x="142863" y="266319"/>
                <a:ext cx="4345751" cy="6163568"/>
                <a:chOff x="142863" y="266319"/>
                <a:chExt cx="4345751" cy="6163568"/>
              </a:xfrm>
            </p:grpSpPr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B05E3F3A-0C7E-4B4F-A0AF-7EFB7219FDE2}"/>
                    </a:ext>
                  </a:extLst>
                </p:cNvPr>
                <p:cNvGrpSpPr/>
                <p:nvPr/>
              </p:nvGrpSpPr>
              <p:grpSpPr>
                <a:xfrm>
                  <a:off x="142863" y="266319"/>
                  <a:ext cx="3786951" cy="6163568"/>
                  <a:chOff x="-174637" y="134258"/>
                  <a:chExt cx="3786951" cy="6163568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B905760-47B5-5F44-A5F8-AA7777AAECD6}"/>
                      </a:ext>
                    </a:extLst>
                  </p:cNvPr>
                  <p:cNvGrpSpPr/>
                  <p:nvPr/>
                </p:nvGrpSpPr>
                <p:grpSpPr>
                  <a:xfrm>
                    <a:off x="2477582" y="134258"/>
                    <a:ext cx="1134732" cy="6163568"/>
                    <a:chOff x="1703995" y="-44199"/>
                    <a:chExt cx="1134732" cy="6163568"/>
                  </a:xfrm>
                </p:grpSpPr>
                <p:grpSp>
                  <p:nvGrpSpPr>
                    <p:cNvPr id="9" name="Group 8">
                      <a:extLst>
                        <a:ext uri="{FF2B5EF4-FFF2-40B4-BE49-F238E27FC236}">
                          <a16:creationId xmlns:a16="http://schemas.microsoft.com/office/drawing/2014/main" id="{9D2B6072-4B7C-1144-861E-2B98A4E658C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41447" y="3778372"/>
                      <a:ext cx="1097280" cy="1097280"/>
                      <a:chOff x="6858000" y="800100"/>
                      <a:chExt cx="1371600" cy="1371600"/>
                    </a:xfrm>
                  </p:grpSpPr>
                  <p:sp>
                    <p:nvSpPr>
                      <p:cNvPr id="6" name="Rounded Rectangle 5">
                        <a:extLst>
                          <a:ext uri="{FF2B5EF4-FFF2-40B4-BE49-F238E27FC236}">
                            <a16:creationId xmlns:a16="http://schemas.microsoft.com/office/drawing/2014/main" id="{5EF15B4E-BDB2-6B46-B550-EDC90BB334B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58000" y="800100"/>
                        <a:ext cx="1371600" cy="1371600"/>
                      </a:xfrm>
                      <a:prstGeom prst="roundRect">
                        <a:avLst/>
                      </a:pr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" name="TextBox 6">
                        <a:extLst>
                          <a:ext uri="{FF2B5EF4-FFF2-40B4-BE49-F238E27FC236}">
                            <a16:creationId xmlns:a16="http://schemas.microsoft.com/office/drawing/2014/main" id="{4C5F73E7-C46A-7B4C-BCBF-8F73AFB0D0B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858000" y="896345"/>
                        <a:ext cx="1371600" cy="96180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+mn-cs"/>
                          </a:rPr>
                          <a:t>EF: </a:t>
                        </a:r>
                        <a:r>
                          <a:rPr kumimoji="0" lang="en-US" sz="1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+mn-cs"/>
                          </a:rPr>
                          <a:t>Adaptability&amp; Coping</a:t>
                        </a:r>
                        <a:endPara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21" name="Group 20">
                      <a:extLst>
                        <a:ext uri="{FF2B5EF4-FFF2-40B4-BE49-F238E27FC236}">
                          <a16:creationId xmlns:a16="http://schemas.microsoft.com/office/drawing/2014/main" id="{DA7E2BF4-8BDF-344B-A2AA-09911257123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03995" y="-44199"/>
                      <a:ext cx="1111387" cy="1097280"/>
                      <a:chOff x="6840366" y="498475"/>
                      <a:chExt cx="1389234" cy="1371600"/>
                    </a:xfrm>
                  </p:grpSpPr>
                  <p:sp>
                    <p:nvSpPr>
                      <p:cNvPr id="22" name="Rounded Rectangle 21">
                        <a:extLst>
                          <a:ext uri="{FF2B5EF4-FFF2-40B4-BE49-F238E27FC236}">
                            <a16:creationId xmlns:a16="http://schemas.microsoft.com/office/drawing/2014/main" id="{68931AE1-729A-BB40-ABB1-C94BC25BA6C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58000" y="498475"/>
                        <a:ext cx="1371600" cy="1371600"/>
                      </a:xfrm>
                      <a:prstGeom prst="roundRect">
                        <a:avLst/>
                      </a:pr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3" name="TextBox 22">
                        <a:extLst>
                          <a:ext uri="{FF2B5EF4-FFF2-40B4-BE49-F238E27FC236}">
                            <a16:creationId xmlns:a16="http://schemas.microsoft.com/office/drawing/2014/main" id="{96AB016C-FEAC-3147-A5EA-7F12C4C5BEA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840366" y="828945"/>
                        <a:ext cx="1371600" cy="64633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+mn-cs"/>
                          </a:rPr>
                          <a:t>Motor </a:t>
                        </a:r>
                      </a:p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+mn-cs"/>
                          </a:rPr>
                          <a:t>Skills</a:t>
                        </a:r>
                      </a:p>
                    </p:txBody>
                  </p:sp>
                </p:grpSp>
                <p:grpSp>
                  <p:nvGrpSpPr>
                    <p:cNvPr id="24" name="Group 23">
                      <a:extLst>
                        <a:ext uri="{FF2B5EF4-FFF2-40B4-BE49-F238E27FC236}">
                          <a16:creationId xmlns:a16="http://schemas.microsoft.com/office/drawing/2014/main" id="{2B5A6948-A028-ED40-9277-CA82A0F5D27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18103" y="1147903"/>
                      <a:ext cx="1097280" cy="1097280"/>
                      <a:chOff x="6858000" y="546100"/>
                      <a:chExt cx="1371600" cy="1371600"/>
                    </a:xfrm>
                  </p:grpSpPr>
                  <p:sp>
                    <p:nvSpPr>
                      <p:cNvPr id="25" name="Rounded Rectangle 24">
                        <a:extLst>
                          <a:ext uri="{FF2B5EF4-FFF2-40B4-BE49-F238E27FC236}">
                            <a16:creationId xmlns:a16="http://schemas.microsoft.com/office/drawing/2014/main" id="{C7E56E15-4496-D64C-8313-A09B86AC22D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58000" y="546100"/>
                        <a:ext cx="1371600" cy="1371600"/>
                      </a:xfrm>
                      <a:prstGeom prst="roundRect">
                        <a:avLst/>
                      </a:pr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6" name="TextBox 25">
                        <a:extLst>
                          <a:ext uri="{FF2B5EF4-FFF2-40B4-BE49-F238E27FC236}">
                            <a16:creationId xmlns:a16="http://schemas.microsoft.com/office/drawing/2014/main" id="{84C5B57F-463F-2347-9C75-4DCA000EC4E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858000" y="658220"/>
                        <a:ext cx="1371600" cy="103874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+mn-cs"/>
                          </a:rPr>
                          <a:t>Functional </a:t>
                        </a:r>
                        <a:r>
                          <a:rPr kumimoji="0" lang="en-US" sz="1600" b="0" i="0" u="none" strike="noStrike" kern="1200" cap="none" spc="0" normalizeH="0" baseline="0" noProof="0" dirty="0" err="1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+mn-cs"/>
                          </a:rPr>
                          <a:t>Communi</a:t>
                        </a:r>
                        <a:r>
                          <a: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+mn-cs"/>
                          </a:rPr>
                          <a:t>-cation</a:t>
                        </a:r>
                      </a:p>
                    </p:txBody>
                  </p:sp>
                </p:grpSp>
                <p:grpSp>
                  <p:nvGrpSpPr>
                    <p:cNvPr id="27" name="Group 26">
                      <a:extLst>
                        <a:ext uri="{FF2B5EF4-FFF2-40B4-BE49-F238E27FC236}">
                          <a16:creationId xmlns:a16="http://schemas.microsoft.com/office/drawing/2014/main" id="{6A7CB4BC-1C34-1448-94E6-A867BC181A7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16046" y="2405430"/>
                      <a:ext cx="1097280" cy="1097280"/>
                      <a:chOff x="6858000" y="641350"/>
                      <a:chExt cx="1371600" cy="1371600"/>
                    </a:xfrm>
                  </p:grpSpPr>
                  <p:sp>
                    <p:nvSpPr>
                      <p:cNvPr id="28" name="Rounded Rectangle 27">
                        <a:extLst>
                          <a:ext uri="{FF2B5EF4-FFF2-40B4-BE49-F238E27FC236}">
                            <a16:creationId xmlns:a16="http://schemas.microsoft.com/office/drawing/2014/main" id="{7A35296D-B5C5-6A4A-9FA5-14C8E24071A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58000" y="641350"/>
                        <a:ext cx="1371600" cy="1371600"/>
                      </a:xfrm>
                      <a:prstGeom prst="roundRect">
                        <a:avLst/>
                      </a:pr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9" name="TextBox 28">
                        <a:extLst>
                          <a:ext uri="{FF2B5EF4-FFF2-40B4-BE49-F238E27FC236}">
                            <a16:creationId xmlns:a16="http://schemas.microsoft.com/office/drawing/2014/main" id="{C32DA45C-CCBC-5046-B6D9-989425F1EE9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858000" y="721720"/>
                        <a:ext cx="1371600" cy="103874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+mn-cs"/>
                          </a:rPr>
                          <a:t>EF: </a:t>
                        </a:r>
                      </a:p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+mn-cs"/>
                          </a:rPr>
                          <a:t>Neuro-cognitive</a:t>
                        </a:r>
                      </a:p>
                    </p:txBody>
                  </p:sp>
                </p:grpSp>
                <p:grpSp>
                  <p:nvGrpSpPr>
                    <p:cNvPr id="30" name="Group 29">
                      <a:extLst>
                        <a:ext uri="{FF2B5EF4-FFF2-40B4-BE49-F238E27FC236}">
                          <a16:creationId xmlns:a16="http://schemas.microsoft.com/office/drawing/2014/main" id="{3C79DFC1-C6DF-4A45-B0EE-BD8CF2F070A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41447" y="5022089"/>
                      <a:ext cx="1097280" cy="1097280"/>
                      <a:chOff x="6827525" y="596918"/>
                      <a:chExt cx="1402075" cy="1371600"/>
                    </a:xfrm>
                  </p:grpSpPr>
                  <p:sp>
                    <p:nvSpPr>
                      <p:cNvPr id="31" name="Rounded Rectangle 30">
                        <a:extLst>
                          <a:ext uri="{FF2B5EF4-FFF2-40B4-BE49-F238E27FC236}">
                            <a16:creationId xmlns:a16="http://schemas.microsoft.com/office/drawing/2014/main" id="{97CCA748-D6E4-7847-9DC0-2D4EC4DDB6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27525" y="596918"/>
                        <a:ext cx="1371600" cy="1371600"/>
                      </a:xfrm>
                      <a:prstGeom prst="roundRect">
                        <a:avLst/>
                      </a:pr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32" name="TextBox 31">
                        <a:extLst>
                          <a:ext uri="{FF2B5EF4-FFF2-40B4-BE49-F238E27FC236}">
                            <a16:creationId xmlns:a16="http://schemas.microsoft.com/office/drawing/2014/main" id="{6BECB2E4-8E4C-D241-8CCD-43103220462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858000" y="816971"/>
                        <a:ext cx="1371600" cy="73096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+mn-cs"/>
                          </a:rPr>
                          <a:t>Social-Emotional</a:t>
                        </a:r>
                      </a:p>
                    </p:txBody>
                  </p:sp>
                </p:grpSp>
              </p:grpSp>
              <p:sp>
                <p:nvSpPr>
                  <p:cNvPr id="82" name="Rounded Rectangle 81">
                    <a:extLst>
                      <a:ext uri="{FF2B5EF4-FFF2-40B4-BE49-F238E27FC236}">
                        <a16:creationId xmlns:a16="http://schemas.microsoft.com/office/drawing/2014/main" id="{320290C9-1C90-3747-8F2C-B8823BACE6AF}"/>
                      </a:ext>
                    </a:extLst>
                  </p:cNvPr>
                  <p:cNvSpPr/>
                  <p:nvPr/>
                </p:nvSpPr>
                <p:spPr>
                  <a:xfrm>
                    <a:off x="-174637" y="2583887"/>
                    <a:ext cx="1600388" cy="1594033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E5E5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rPr>
                      <a:t>Neuro-</a:t>
                    </a:r>
                  </a:p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E5E5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rPr>
                      <a:t>development Composite</a:t>
                    </a:r>
                  </a:p>
                </p:txBody>
              </p:sp>
            </p:grpSp>
            <p:sp>
              <p:nvSpPr>
                <p:cNvPr id="108" name="Left Brace 107">
                  <a:extLst>
                    <a:ext uri="{FF2B5EF4-FFF2-40B4-BE49-F238E27FC236}">
                      <a16:creationId xmlns:a16="http://schemas.microsoft.com/office/drawing/2014/main" id="{F4088F02-FA5C-0A47-B8BD-5AFF48771069}"/>
                    </a:ext>
                  </a:extLst>
                </p:cNvPr>
                <p:cNvSpPr/>
                <p:nvPr/>
              </p:nvSpPr>
              <p:spPr>
                <a:xfrm>
                  <a:off x="3929814" y="303472"/>
                  <a:ext cx="558800" cy="971513"/>
                </a:xfrm>
                <a:prstGeom prst="leftBrace">
                  <a:avLst/>
                </a:prstGeom>
                <a:ln w="66675">
                  <a:solidFill>
                    <a:schemeClr val="accent3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9" name="Left Brace 108">
                  <a:extLst>
                    <a:ext uri="{FF2B5EF4-FFF2-40B4-BE49-F238E27FC236}">
                      <a16:creationId xmlns:a16="http://schemas.microsoft.com/office/drawing/2014/main" id="{037DB484-C3F4-2942-A5EB-1B3A25292C63}"/>
                    </a:ext>
                  </a:extLst>
                </p:cNvPr>
                <p:cNvSpPr/>
                <p:nvPr/>
              </p:nvSpPr>
              <p:spPr>
                <a:xfrm>
                  <a:off x="3928941" y="5408704"/>
                  <a:ext cx="558800" cy="971513"/>
                </a:xfrm>
                <a:prstGeom prst="leftBrace">
                  <a:avLst/>
                </a:prstGeom>
                <a:ln w="66675">
                  <a:solidFill>
                    <a:schemeClr val="accent3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11" name="Left Brace 110">
                <a:extLst>
                  <a:ext uri="{FF2B5EF4-FFF2-40B4-BE49-F238E27FC236}">
                    <a16:creationId xmlns:a16="http://schemas.microsoft.com/office/drawing/2014/main" id="{F4F2FF8C-4900-CA4C-ABB2-3FE5DB87F7DF}"/>
                  </a:ext>
                </a:extLst>
              </p:cNvPr>
              <p:cNvSpPr/>
              <p:nvPr/>
            </p:nvSpPr>
            <p:spPr>
              <a:xfrm>
                <a:off x="3922628" y="1484713"/>
                <a:ext cx="558800" cy="971513"/>
              </a:xfrm>
              <a:prstGeom prst="leftBrace">
                <a:avLst/>
              </a:prstGeom>
              <a:ln w="66675">
                <a:solidFill>
                  <a:schemeClr val="accent3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13" name="Left Brace 112">
              <a:extLst>
                <a:ext uri="{FF2B5EF4-FFF2-40B4-BE49-F238E27FC236}">
                  <a16:creationId xmlns:a16="http://schemas.microsoft.com/office/drawing/2014/main" id="{A6D37495-CC47-CC49-BE32-C7041C120DD4}"/>
                </a:ext>
              </a:extLst>
            </p:cNvPr>
            <p:cNvSpPr/>
            <p:nvPr/>
          </p:nvSpPr>
          <p:spPr>
            <a:xfrm>
              <a:off x="3900140" y="2551561"/>
              <a:ext cx="613874" cy="1262636"/>
            </a:xfrm>
            <a:prstGeom prst="leftBrace">
              <a:avLst/>
            </a:prstGeom>
            <a:ln w="66675">
              <a:solidFill>
                <a:schemeClr val="accent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4" name="Left Brace 113">
              <a:extLst>
                <a:ext uri="{FF2B5EF4-FFF2-40B4-BE49-F238E27FC236}">
                  <a16:creationId xmlns:a16="http://schemas.microsoft.com/office/drawing/2014/main" id="{50643158-9B0E-E64F-B15B-F7A023417905}"/>
                </a:ext>
              </a:extLst>
            </p:cNvPr>
            <p:cNvSpPr/>
            <p:nvPr/>
          </p:nvSpPr>
          <p:spPr>
            <a:xfrm>
              <a:off x="3900758" y="3899616"/>
              <a:ext cx="613874" cy="1262636"/>
            </a:xfrm>
            <a:prstGeom prst="leftBrace">
              <a:avLst/>
            </a:prstGeom>
            <a:ln w="66675">
              <a:solidFill>
                <a:schemeClr val="accent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5" name="Left Brace 114">
              <a:extLst>
                <a:ext uri="{FF2B5EF4-FFF2-40B4-BE49-F238E27FC236}">
                  <a16:creationId xmlns:a16="http://schemas.microsoft.com/office/drawing/2014/main" id="{95EBC7A7-D8E0-1948-BAFD-31A5EDD1A0A6}"/>
                </a:ext>
              </a:extLst>
            </p:cNvPr>
            <p:cNvSpPr/>
            <p:nvPr/>
          </p:nvSpPr>
          <p:spPr>
            <a:xfrm>
              <a:off x="6363634" y="5583251"/>
              <a:ext cx="558800" cy="971513"/>
            </a:xfrm>
            <a:prstGeom prst="leftBrace">
              <a:avLst/>
            </a:prstGeom>
            <a:ln w="66675">
              <a:solidFill>
                <a:schemeClr val="accent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6" name="Left Brace 115">
              <a:extLst>
                <a:ext uri="{FF2B5EF4-FFF2-40B4-BE49-F238E27FC236}">
                  <a16:creationId xmlns:a16="http://schemas.microsoft.com/office/drawing/2014/main" id="{CE83E4D6-8AAE-5748-B737-0BF6A17E68BB}"/>
                </a:ext>
              </a:extLst>
            </p:cNvPr>
            <p:cNvSpPr/>
            <p:nvPr/>
          </p:nvSpPr>
          <p:spPr>
            <a:xfrm>
              <a:off x="1741712" y="769200"/>
              <a:ext cx="1154538" cy="5550033"/>
            </a:xfrm>
            <a:prstGeom prst="leftBrace">
              <a:avLst/>
            </a:prstGeom>
            <a:ln w="88900"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9" name="Rectangle 128">
            <a:extLst>
              <a:ext uri="{FF2B5EF4-FFF2-40B4-BE49-F238E27FC236}">
                <a16:creationId xmlns:a16="http://schemas.microsoft.com/office/drawing/2014/main" id="{CFB2842D-08E4-4741-82EF-A41E0C75822B}"/>
              </a:ext>
            </a:extLst>
          </p:cNvPr>
          <p:cNvSpPr/>
          <p:nvPr/>
        </p:nvSpPr>
        <p:spPr>
          <a:xfrm>
            <a:off x="-68524" y="0"/>
            <a:ext cx="822468" cy="72422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DE64C92-0C58-774C-BC49-173EB7675D35}"/>
              </a:ext>
            </a:extLst>
          </p:cNvPr>
          <p:cNvSpPr txBox="1"/>
          <p:nvPr/>
        </p:nvSpPr>
        <p:spPr>
          <a:xfrm rot="16200000">
            <a:off x="-2572908" y="2669688"/>
            <a:ext cx="604726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NEURODEVELOPMENTAL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37CC0C9-A2E7-CC46-AA2A-CD396B594BF8}"/>
              </a:ext>
            </a:extLst>
          </p:cNvPr>
          <p:cNvGrpSpPr/>
          <p:nvPr/>
        </p:nvGrpSpPr>
        <p:grpSpPr>
          <a:xfrm>
            <a:off x="3400440" y="3412564"/>
            <a:ext cx="1195288" cy="1252812"/>
            <a:chOff x="7656612" y="1274985"/>
            <a:chExt cx="1195288" cy="1252812"/>
          </a:xfrm>
        </p:grpSpPr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24877DF6-B675-0444-AFF0-6CB0D9D3CF63}"/>
                </a:ext>
              </a:extLst>
            </p:cNvPr>
            <p:cNvSpPr/>
            <p:nvPr/>
          </p:nvSpPr>
          <p:spPr>
            <a:xfrm>
              <a:off x="7656612" y="1274985"/>
              <a:ext cx="1195288" cy="1252812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168AC6E8-7246-774F-99CF-27B8E6F8C0A5}"/>
                </a:ext>
              </a:extLst>
            </p:cNvPr>
            <p:cNvSpPr txBox="1"/>
            <p:nvPr/>
          </p:nvSpPr>
          <p:spPr>
            <a:xfrm>
              <a:off x="7660109" y="1531951"/>
              <a:ext cx="1191791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Self-Regulation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153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D0D6BDF1-6778-9943-BD67-000D7A6BB2C2}"/>
              </a:ext>
            </a:extLst>
          </p:cNvPr>
          <p:cNvGrpSpPr/>
          <p:nvPr/>
        </p:nvGrpSpPr>
        <p:grpSpPr>
          <a:xfrm>
            <a:off x="1793849" y="2242809"/>
            <a:ext cx="5880957" cy="2264783"/>
            <a:chOff x="3114649" y="223509"/>
            <a:chExt cx="5880957" cy="2264783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5AFD9B8-73DA-2C40-AC40-9D5A68508FFA}"/>
                </a:ext>
              </a:extLst>
            </p:cNvPr>
            <p:cNvGrpSpPr/>
            <p:nvPr/>
          </p:nvGrpSpPr>
          <p:grpSpPr>
            <a:xfrm>
              <a:off x="3114649" y="223509"/>
              <a:ext cx="5880957" cy="2264783"/>
              <a:chOff x="3368503" y="640420"/>
              <a:chExt cx="5880957" cy="2264783"/>
            </a:xfrm>
          </p:grpSpPr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74B6BF32-BA2F-CD4C-8871-847AB1FCB7AB}"/>
                  </a:ext>
                </a:extLst>
              </p:cNvPr>
              <p:cNvSpPr/>
              <p:nvPr/>
            </p:nvSpPr>
            <p:spPr>
              <a:xfrm>
                <a:off x="3368503" y="1036592"/>
                <a:ext cx="1647837" cy="1513157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E5E5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Caregiver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E5E5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Composite</a:t>
                </a:r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19CA137B-CC3A-ED44-9368-FC589CBD8F9C}"/>
                  </a:ext>
                </a:extLst>
              </p:cNvPr>
              <p:cNvGrpSpPr/>
              <p:nvPr/>
            </p:nvGrpSpPr>
            <p:grpSpPr>
              <a:xfrm>
                <a:off x="5631650" y="640420"/>
                <a:ext cx="1097280" cy="1097280"/>
                <a:chOff x="7368489" y="351202"/>
                <a:chExt cx="1097280" cy="1097280"/>
              </a:xfrm>
            </p:grpSpPr>
            <p:sp>
              <p:nvSpPr>
                <p:cNvPr id="6" name="Rounded Rectangle 5">
                  <a:extLst>
                    <a:ext uri="{FF2B5EF4-FFF2-40B4-BE49-F238E27FC236}">
                      <a16:creationId xmlns:a16="http://schemas.microsoft.com/office/drawing/2014/main" id="{A20975D6-C777-B847-B09C-C9DF41C1A8B3}"/>
                    </a:ext>
                  </a:extLst>
                </p:cNvPr>
                <p:cNvSpPr/>
                <p:nvPr/>
              </p:nvSpPr>
              <p:spPr>
                <a:xfrm>
                  <a:off x="7368489" y="351202"/>
                  <a:ext cx="1097280" cy="1097280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D6C948E5-28B9-7A49-926E-762B7F96C62C}"/>
                    </a:ext>
                  </a:extLst>
                </p:cNvPr>
                <p:cNvSpPr txBox="1"/>
                <p:nvPr/>
              </p:nvSpPr>
              <p:spPr>
                <a:xfrm>
                  <a:off x="7467601" y="579582"/>
                  <a:ext cx="99816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Mental Health</a:t>
                  </a: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D5E8B4EE-BA70-044E-B243-B8338B571B7A}"/>
                  </a:ext>
                </a:extLst>
              </p:cNvPr>
              <p:cNvGrpSpPr/>
              <p:nvPr/>
            </p:nvGrpSpPr>
            <p:grpSpPr>
              <a:xfrm>
                <a:off x="5625376" y="1807923"/>
                <a:ext cx="1097280" cy="1097280"/>
                <a:chOff x="5625376" y="1807923"/>
                <a:chExt cx="1097280" cy="1097280"/>
              </a:xfrm>
            </p:grpSpPr>
            <p:sp>
              <p:nvSpPr>
                <p:cNvPr id="8" name="Rounded Rectangle 7">
                  <a:extLst>
                    <a:ext uri="{FF2B5EF4-FFF2-40B4-BE49-F238E27FC236}">
                      <a16:creationId xmlns:a16="http://schemas.microsoft.com/office/drawing/2014/main" id="{5D681312-8CD7-5948-838B-F8852808E5F2}"/>
                    </a:ext>
                  </a:extLst>
                </p:cNvPr>
                <p:cNvSpPr/>
                <p:nvPr/>
              </p:nvSpPr>
              <p:spPr>
                <a:xfrm>
                  <a:off x="5625376" y="1807923"/>
                  <a:ext cx="1097280" cy="1097280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79908484-8614-6447-95C8-203FE10DFC8E}"/>
                    </a:ext>
                  </a:extLst>
                </p:cNvPr>
                <p:cNvSpPr txBox="1"/>
                <p:nvPr/>
              </p:nvSpPr>
              <p:spPr>
                <a:xfrm>
                  <a:off x="5625376" y="2142698"/>
                  <a:ext cx="10972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Parenting</a:t>
                  </a:r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9F6F164B-98A3-9E46-83B0-BB249937DAF4}"/>
                  </a:ext>
                </a:extLst>
              </p:cNvPr>
              <p:cNvGrpSpPr/>
              <p:nvPr/>
            </p:nvGrpSpPr>
            <p:grpSpPr>
              <a:xfrm>
                <a:off x="7198335" y="807028"/>
                <a:ext cx="2044700" cy="369332"/>
                <a:chOff x="4700481" y="813871"/>
                <a:chExt cx="2044700" cy="369332"/>
              </a:xfrm>
            </p:grpSpPr>
            <p:sp>
              <p:nvSpPr>
                <p:cNvPr id="23" name="Rounded Rectangle 22">
                  <a:extLst>
                    <a:ext uri="{FF2B5EF4-FFF2-40B4-BE49-F238E27FC236}">
                      <a16:creationId xmlns:a16="http://schemas.microsoft.com/office/drawing/2014/main" id="{8CB263EA-4D11-4948-B3F9-ECA8E854CC4D}"/>
                    </a:ext>
                  </a:extLst>
                </p:cNvPr>
                <p:cNvSpPr/>
                <p:nvPr/>
              </p:nvSpPr>
              <p:spPr>
                <a:xfrm>
                  <a:off x="4700481" y="815657"/>
                  <a:ext cx="2044700" cy="365760"/>
                </a:xfrm>
                <a:prstGeom prst="roundRect">
                  <a:avLst/>
                </a:prstGeom>
                <a:solidFill>
                  <a:schemeClr val="accent5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A7A1AE9-F66B-2449-8FCF-8220E72F16BE}"/>
                    </a:ext>
                  </a:extLst>
                </p:cNvPr>
                <p:cNvSpPr txBox="1"/>
                <p:nvPr/>
              </p:nvSpPr>
              <p:spPr>
                <a:xfrm>
                  <a:off x="4852281" y="813871"/>
                  <a:ext cx="185101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Trauma</a:t>
                  </a:r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90ADC7C1-E2C1-E444-82B4-ADA070863690}"/>
                  </a:ext>
                </a:extLst>
              </p:cNvPr>
              <p:cNvGrpSpPr/>
              <p:nvPr/>
            </p:nvGrpSpPr>
            <p:grpSpPr>
              <a:xfrm>
                <a:off x="7172961" y="1224634"/>
                <a:ext cx="2076499" cy="373851"/>
                <a:chOff x="6118811" y="3103130"/>
                <a:chExt cx="2076499" cy="373851"/>
              </a:xfrm>
            </p:grpSpPr>
            <p:sp>
              <p:nvSpPr>
                <p:cNvPr id="27" name="Rounded Rectangle 26">
                  <a:extLst>
                    <a:ext uri="{FF2B5EF4-FFF2-40B4-BE49-F238E27FC236}">
                      <a16:creationId xmlns:a16="http://schemas.microsoft.com/office/drawing/2014/main" id="{E780A0F4-D6B3-294A-B5D8-9840CB929670}"/>
                    </a:ext>
                  </a:extLst>
                </p:cNvPr>
                <p:cNvSpPr/>
                <p:nvPr/>
              </p:nvSpPr>
              <p:spPr>
                <a:xfrm>
                  <a:off x="6118811" y="3111221"/>
                  <a:ext cx="2044700" cy="365760"/>
                </a:xfrm>
                <a:prstGeom prst="roundRect">
                  <a:avLst/>
                </a:prstGeom>
                <a:solidFill>
                  <a:schemeClr val="accent5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D4A28166-71A8-0742-92B7-3AF63060BF8F}"/>
                    </a:ext>
                  </a:extLst>
                </p:cNvPr>
                <p:cNvSpPr txBox="1"/>
                <p:nvPr/>
              </p:nvSpPr>
              <p:spPr>
                <a:xfrm>
                  <a:off x="6320765" y="3103130"/>
                  <a:ext cx="187454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Depression</a:t>
                  </a:r>
                </a:p>
              </p:txBody>
            </p:sp>
          </p:grpSp>
        </p:grpSp>
        <p:sp>
          <p:nvSpPr>
            <p:cNvPr id="37" name="Left Brace 36">
              <a:extLst>
                <a:ext uri="{FF2B5EF4-FFF2-40B4-BE49-F238E27FC236}">
                  <a16:creationId xmlns:a16="http://schemas.microsoft.com/office/drawing/2014/main" id="{053077DE-5BFB-3F43-9D31-95DBAFD70B57}"/>
                </a:ext>
              </a:extLst>
            </p:cNvPr>
            <p:cNvSpPr/>
            <p:nvPr/>
          </p:nvSpPr>
          <p:spPr>
            <a:xfrm>
              <a:off x="4762486" y="820423"/>
              <a:ext cx="558800" cy="971513"/>
            </a:xfrm>
            <a:prstGeom prst="leftBrace">
              <a:avLst/>
            </a:prstGeom>
            <a:ln w="66675">
              <a:solidFill>
                <a:schemeClr val="accent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Left Brace 39">
              <a:extLst>
                <a:ext uri="{FF2B5EF4-FFF2-40B4-BE49-F238E27FC236}">
                  <a16:creationId xmlns:a16="http://schemas.microsoft.com/office/drawing/2014/main" id="{459EC9ED-BAA2-AF42-A2C0-84C2FC2C9CF3}"/>
                </a:ext>
              </a:extLst>
            </p:cNvPr>
            <p:cNvSpPr/>
            <p:nvPr/>
          </p:nvSpPr>
          <p:spPr>
            <a:xfrm>
              <a:off x="6515474" y="287817"/>
              <a:ext cx="558800" cy="971513"/>
            </a:xfrm>
            <a:prstGeom prst="leftBrace">
              <a:avLst/>
            </a:prstGeom>
            <a:ln w="66675">
              <a:solidFill>
                <a:schemeClr val="accent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45CCA8B6-68F5-ED4F-BD37-C07704636C08}"/>
              </a:ext>
            </a:extLst>
          </p:cNvPr>
          <p:cNvSpPr/>
          <p:nvPr/>
        </p:nvSpPr>
        <p:spPr>
          <a:xfrm>
            <a:off x="-68524" y="0"/>
            <a:ext cx="822468" cy="72422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B927CA4-D8CA-374C-B3A4-23D628C2568D}"/>
              </a:ext>
            </a:extLst>
          </p:cNvPr>
          <p:cNvSpPr txBox="1"/>
          <p:nvPr/>
        </p:nvSpPr>
        <p:spPr>
          <a:xfrm rot="16200000">
            <a:off x="-2995593" y="3183006"/>
            <a:ext cx="6642102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CAREGIVER</a:t>
            </a:r>
          </a:p>
        </p:txBody>
      </p:sp>
      <p:sp>
        <p:nvSpPr>
          <p:cNvPr id="44" name="Left-Right Arrow 43">
            <a:extLst>
              <a:ext uri="{FF2B5EF4-FFF2-40B4-BE49-F238E27FC236}">
                <a16:creationId xmlns:a16="http://schemas.microsoft.com/office/drawing/2014/main" id="{8EE87BBE-AA8A-9A42-8172-3A63EE663CA4}"/>
              </a:ext>
            </a:extLst>
          </p:cNvPr>
          <p:cNvSpPr/>
          <p:nvPr/>
        </p:nvSpPr>
        <p:spPr>
          <a:xfrm rot="5400000">
            <a:off x="4577954" y="3181465"/>
            <a:ext cx="734597" cy="340897"/>
          </a:xfrm>
          <a:prstGeom prst="leftRightArrow">
            <a:avLst>
              <a:gd name="adj1" fmla="val 27647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906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D53D025-B411-CC40-A1E7-1C617DC5EF2C}"/>
              </a:ext>
            </a:extLst>
          </p:cNvPr>
          <p:cNvGrpSpPr/>
          <p:nvPr/>
        </p:nvGrpSpPr>
        <p:grpSpPr>
          <a:xfrm>
            <a:off x="2238349" y="1417503"/>
            <a:ext cx="4759504" cy="4052377"/>
            <a:chOff x="3114649" y="2488292"/>
            <a:chExt cx="4759504" cy="405237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0E5B3CAF-6B88-E848-8D24-6F74C5E43043}"/>
                </a:ext>
              </a:extLst>
            </p:cNvPr>
            <p:cNvGrpSpPr/>
            <p:nvPr/>
          </p:nvGrpSpPr>
          <p:grpSpPr>
            <a:xfrm>
              <a:off x="5456060" y="2843305"/>
              <a:ext cx="2418093" cy="3561165"/>
              <a:chOff x="6124440" y="2929516"/>
              <a:chExt cx="2418093" cy="3561165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16835941-01FF-4541-AC56-BE73162823BE}"/>
                  </a:ext>
                </a:extLst>
              </p:cNvPr>
              <p:cNvGrpSpPr/>
              <p:nvPr/>
            </p:nvGrpSpPr>
            <p:grpSpPr>
              <a:xfrm>
                <a:off x="6124440" y="2929516"/>
                <a:ext cx="1126516" cy="1097280"/>
                <a:chOff x="7494246" y="4035294"/>
                <a:chExt cx="1126516" cy="1097280"/>
              </a:xfrm>
            </p:grpSpPr>
            <p:sp>
              <p:nvSpPr>
                <p:cNvPr id="10" name="Rounded Rectangle 9">
                  <a:extLst>
                    <a:ext uri="{FF2B5EF4-FFF2-40B4-BE49-F238E27FC236}">
                      <a16:creationId xmlns:a16="http://schemas.microsoft.com/office/drawing/2014/main" id="{C52881F2-015C-3E4C-B602-5228E39F2555}"/>
                    </a:ext>
                  </a:extLst>
                </p:cNvPr>
                <p:cNvSpPr/>
                <p:nvPr/>
              </p:nvSpPr>
              <p:spPr>
                <a:xfrm>
                  <a:off x="7494246" y="4035294"/>
                  <a:ext cx="1097280" cy="1097280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52400E22-C622-DD45-93DC-A694BD3C16EA}"/>
                    </a:ext>
                  </a:extLst>
                </p:cNvPr>
                <p:cNvSpPr txBox="1"/>
                <p:nvPr/>
              </p:nvSpPr>
              <p:spPr>
                <a:xfrm>
                  <a:off x="7523482" y="4185942"/>
                  <a:ext cx="109728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Food Security</a:t>
                  </a:r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C741F798-A813-094D-812F-46F2C1291220}"/>
                  </a:ext>
                </a:extLst>
              </p:cNvPr>
              <p:cNvGrpSpPr/>
              <p:nvPr/>
            </p:nvGrpSpPr>
            <p:grpSpPr>
              <a:xfrm>
                <a:off x="7407847" y="3488110"/>
                <a:ext cx="1126516" cy="1097280"/>
                <a:chOff x="6993243" y="3277293"/>
                <a:chExt cx="1126516" cy="1097280"/>
              </a:xfrm>
            </p:grpSpPr>
            <p:sp>
              <p:nvSpPr>
                <p:cNvPr id="15" name="Rounded Rectangle 14">
                  <a:extLst>
                    <a:ext uri="{FF2B5EF4-FFF2-40B4-BE49-F238E27FC236}">
                      <a16:creationId xmlns:a16="http://schemas.microsoft.com/office/drawing/2014/main" id="{A408EE64-B8E1-4645-8C0D-EB4F7195C3AB}"/>
                    </a:ext>
                  </a:extLst>
                </p:cNvPr>
                <p:cNvSpPr/>
                <p:nvPr/>
              </p:nvSpPr>
              <p:spPr>
                <a:xfrm>
                  <a:off x="6993243" y="3277293"/>
                  <a:ext cx="1097280" cy="1097280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F9D565A4-9CE1-1E4A-8987-05328430E92C}"/>
                    </a:ext>
                  </a:extLst>
                </p:cNvPr>
                <p:cNvSpPr txBox="1"/>
                <p:nvPr/>
              </p:nvSpPr>
              <p:spPr>
                <a:xfrm>
                  <a:off x="7022479" y="3502767"/>
                  <a:ext cx="109728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Lead Exposure</a:t>
                  </a: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197079FD-CE05-7A45-8EAC-24E9DA76EE64}"/>
                  </a:ext>
                </a:extLst>
              </p:cNvPr>
              <p:cNvGrpSpPr/>
              <p:nvPr/>
            </p:nvGrpSpPr>
            <p:grpSpPr>
              <a:xfrm>
                <a:off x="6128876" y="4174675"/>
                <a:ext cx="1224280" cy="1097280"/>
                <a:chOff x="5768963" y="4493724"/>
                <a:chExt cx="1224280" cy="1097280"/>
              </a:xfrm>
            </p:grpSpPr>
            <p:sp>
              <p:nvSpPr>
                <p:cNvPr id="14" name="Rounded Rectangle 13">
                  <a:extLst>
                    <a:ext uri="{FF2B5EF4-FFF2-40B4-BE49-F238E27FC236}">
                      <a16:creationId xmlns:a16="http://schemas.microsoft.com/office/drawing/2014/main" id="{05C8B5B4-C0A7-5640-85F9-C4ACBE5CCC6B}"/>
                    </a:ext>
                  </a:extLst>
                </p:cNvPr>
                <p:cNvSpPr/>
                <p:nvPr/>
              </p:nvSpPr>
              <p:spPr>
                <a:xfrm>
                  <a:off x="5768963" y="4493724"/>
                  <a:ext cx="1097280" cy="1097280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2DB04317-6023-0B43-BA67-24638822A562}"/>
                    </a:ext>
                  </a:extLst>
                </p:cNvPr>
                <p:cNvSpPr txBox="1"/>
                <p:nvPr/>
              </p:nvSpPr>
              <p:spPr>
                <a:xfrm>
                  <a:off x="5895963" y="4705982"/>
                  <a:ext cx="109728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Health Access</a:t>
                  </a:r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6425506A-4AF5-E548-8F02-8F62440A67F7}"/>
                  </a:ext>
                </a:extLst>
              </p:cNvPr>
              <p:cNvGrpSpPr/>
              <p:nvPr/>
            </p:nvGrpSpPr>
            <p:grpSpPr>
              <a:xfrm>
                <a:off x="6184806" y="5393401"/>
                <a:ext cx="1168350" cy="1097280"/>
                <a:chOff x="7722845" y="3250022"/>
                <a:chExt cx="1168350" cy="1097280"/>
              </a:xfrm>
            </p:grpSpPr>
            <p:sp>
              <p:nvSpPr>
                <p:cNvPr id="13" name="Rounded Rectangle 12">
                  <a:extLst>
                    <a:ext uri="{FF2B5EF4-FFF2-40B4-BE49-F238E27FC236}">
                      <a16:creationId xmlns:a16="http://schemas.microsoft.com/office/drawing/2014/main" id="{94F9B1EA-CD25-BE48-96E0-42A788A0D668}"/>
                    </a:ext>
                  </a:extLst>
                </p:cNvPr>
                <p:cNvSpPr/>
                <p:nvPr/>
              </p:nvSpPr>
              <p:spPr>
                <a:xfrm>
                  <a:off x="7722845" y="3250022"/>
                  <a:ext cx="1097280" cy="1097280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7838445C-07DA-A249-B7FC-9FE4B4B51048}"/>
                    </a:ext>
                  </a:extLst>
                </p:cNvPr>
                <p:cNvSpPr txBox="1"/>
                <p:nvPr/>
              </p:nvSpPr>
              <p:spPr>
                <a:xfrm>
                  <a:off x="7793915" y="3580801"/>
                  <a:ext cx="10972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Housing</a:t>
                  </a: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0035D9E4-4CE3-7341-A49B-8309177A0961}"/>
                  </a:ext>
                </a:extLst>
              </p:cNvPr>
              <p:cNvGrpSpPr/>
              <p:nvPr/>
            </p:nvGrpSpPr>
            <p:grpSpPr>
              <a:xfrm>
                <a:off x="7441519" y="4791368"/>
                <a:ext cx="1101014" cy="1097280"/>
                <a:chOff x="7570445" y="3097622"/>
                <a:chExt cx="1101014" cy="1097280"/>
              </a:xfrm>
            </p:grpSpPr>
            <p:sp>
              <p:nvSpPr>
                <p:cNvPr id="12" name="Rounded Rectangle 11">
                  <a:extLst>
                    <a:ext uri="{FF2B5EF4-FFF2-40B4-BE49-F238E27FC236}">
                      <a16:creationId xmlns:a16="http://schemas.microsoft.com/office/drawing/2014/main" id="{2FF0FAD7-6BF4-CA47-9C71-AE015994B590}"/>
                    </a:ext>
                  </a:extLst>
                </p:cNvPr>
                <p:cNvSpPr/>
                <p:nvPr/>
              </p:nvSpPr>
              <p:spPr>
                <a:xfrm>
                  <a:off x="7570445" y="3097622"/>
                  <a:ext cx="1097280" cy="1097280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643B43B-9ABA-5A4C-BE0F-5CD40CBBA6FF}"/>
                    </a:ext>
                  </a:extLst>
                </p:cNvPr>
                <p:cNvSpPr txBox="1"/>
                <p:nvPr/>
              </p:nvSpPr>
              <p:spPr>
                <a:xfrm>
                  <a:off x="7574179" y="3494161"/>
                  <a:ext cx="10972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ACE</a:t>
                  </a:r>
                </a:p>
              </p:txBody>
            </p:sp>
          </p:grpSp>
        </p:grp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624B3E19-3D85-E343-9080-A9FF4645C10F}"/>
                </a:ext>
              </a:extLst>
            </p:cNvPr>
            <p:cNvSpPr/>
            <p:nvPr/>
          </p:nvSpPr>
          <p:spPr>
            <a:xfrm>
              <a:off x="3114649" y="2488292"/>
              <a:ext cx="1647837" cy="1548628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5E5E5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Environment Composite</a:t>
              </a:r>
            </a:p>
          </p:txBody>
        </p:sp>
        <p:sp>
          <p:nvSpPr>
            <p:cNvPr id="38" name="Left Brace 37">
              <a:extLst>
                <a:ext uri="{FF2B5EF4-FFF2-40B4-BE49-F238E27FC236}">
                  <a16:creationId xmlns:a16="http://schemas.microsoft.com/office/drawing/2014/main" id="{2F4E4046-36F7-CA44-BA6A-02FC518F4BC8}"/>
                </a:ext>
              </a:extLst>
            </p:cNvPr>
            <p:cNvSpPr/>
            <p:nvPr/>
          </p:nvSpPr>
          <p:spPr>
            <a:xfrm>
              <a:off x="4776908" y="2709033"/>
              <a:ext cx="1001592" cy="3831636"/>
            </a:xfrm>
            <a:prstGeom prst="leftBrace">
              <a:avLst>
                <a:gd name="adj1" fmla="val 8333"/>
                <a:gd name="adj2" fmla="val 16855"/>
              </a:avLst>
            </a:prstGeom>
            <a:ln w="66675">
              <a:solidFill>
                <a:schemeClr val="accent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7131DC29-5B7A-BC4C-B37A-EDD41BE4DAD9}"/>
              </a:ext>
            </a:extLst>
          </p:cNvPr>
          <p:cNvSpPr/>
          <p:nvPr/>
        </p:nvSpPr>
        <p:spPr>
          <a:xfrm>
            <a:off x="-68524" y="0"/>
            <a:ext cx="822468" cy="72422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1A94A58-D78A-1145-BB40-1268ED51EB5B}"/>
              </a:ext>
            </a:extLst>
          </p:cNvPr>
          <p:cNvSpPr txBox="1"/>
          <p:nvPr/>
        </p:nvSpPr>
        <p:spPr>
          <a:xfrm rot="16200000">
            <a:off x="-3009977" y="3074447"/>
            <a:ext cx="6642102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ENVIRONMENT</a:t>
            </a:r>
          </a:p>
        </p:txBody>
      </p:sp>
    </p:spTree>
    <p:extLst>
      <p:ext uri="{BB962C8B-B14F-4D97-AF65-F5344CB8AC3E}">
        <p14:creationId xmlns:p14="http://schemas.microsoft.com/office/powerpoint/2010/main" val="400620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E6A259D8-AEE5-4E43-863F-346BD5DC5A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735" t="29412" r="14599" b="30718"/>
          <a:stretch/>
        </p:blipFill>
        <p:spPr>
          <a:xfrm>
            <a:off x="4669111" y="431800"/>
            <a:ext cx="4616970" cy="2133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5D0262-570F-C043-A3D4-C6522AA0B0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194" t="17646" r="18977" b="18628"/>
          <a:stretch/>
        </p:blipFill>
        <p:spPr>
          <a:xfrm>
            <a:off x="4669111" y="2408666"/>
            <a:ext cx="3835920" cy="32663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D18F6D-04C7-4546-A650-3CD4C56E1E8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318"/>
          <a:stretch/>
        </p:blipFill>
        <p:spPr>
          <a:xfrm>
            <a:off x="475876" y="2374900"/>
            <a:ext cx="4896224" cy="4038600"/>
          </a:xfrm>
          <a:prstGeom prst="corner">
            <a:avLst>
              <a:gd name="adj1" fmla="val 50000"/>
              <a:gd name="adj2" fmla="val 98742"/>
            </a:avLst>
          </a:prstGeom>
        </p:spPr>
      </p:pic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35CE2A64-0F1E-CF42-A828-819649146D1B}"/>
              </a:ext>
            </a:extLst>
          </p:cNvPr>
          <p:cNvSpPr/>
          <p:nvPr/>
        </p:nvSpPr>
        <p:spPr>
          <a:xfrm>
            <a:off x="475876" y="431800"/>
            <a:ext cx="3537324" cy="1778000"/>
          </a:xfrm>
          <a:prstGeom prst="roundRect">
            <a:avLst/>
          </a:prstGeom>
          <a:solidFill>
            <a:schemeClr val="bg2"/>
          </a:solidFill>
          <a:ln w="139700"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EA62CE6-129E-BD46-8B91-CCC5A1075762}"/>
              </a:ext>
            </a:extLst>
          </p:cNvPr>
          <p:cNvSpPr txBox="1"/>
          <p:nvPr/>
        </p:nvSpPr>
        <p:spPr>
          <a:xfrm>
            <a:off x="663735" y="707935"/>
            <a:ext cx="31616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Overall </a:t>
            </a:r>
          </a:p>
          <a:p>
            <a:pPr algn="ctr"/>
            <a:r>
              <a:rPr lang="en-US" sz="3600" dirty="0"/>
              <a:t>Child Score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C01CE3E6-1B5E-C64F-B054-89EC7302DCAF}"/>
              </a:ext>
            </a:extLst>
          </p:cNvPr>
          <p:cNvCxnSpPr/>
          <p:nvPr/>
        </p:nvCxnSpPr>
        <p:spPr>
          <a:xfrm flipV="1">
            <a:off x="977900" y="2374900"/>
            <a:ext cx="0" cy="1574800"/>
          </a:xfrm>
          <a:prstGeom prst="straightConnector1">
            <a:avLst/>
          </a:prstGeom>
          <a:ln w="127000"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5FD288D-6628-4C40-B294-92B07532989B}"/>
              </a:ext>
            </a:extLst>
          </p:cNvPr>
          <p:cNvCxnSpPr>
            <a:cxnSpLocks/>
          </p:cNvCxnSpPr>
          <p:nvPr/>
        </p:nvCxnSpPr>
        <p:spPr>
          <a:xfrm flipH="1" flipV="1">
            <a:off x="4013200" y="2209800"/>
            <a:ext cx="838201" cy="774700"/>
          </a:xfrm>
          <a:prstGeom prst="straightConnector1">
            <a:avLst/>
          </a:prstGeom>
          <a:ln w="127000"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58E1B083-5DE4-9C4B-ADD1-1D7FD688B182}"/>
              </a:ext>
            </a:extLst>
          </p:cNvPr>
          <p:cNvCxnSpPr>
            <a:cxnSpLocks/>
          </p:cNvCxnSpPr>
          <p:nvPr/>
        </p:nvCxnSpPr>
        <p:spPr>
          <a:xfrm flipH="1">
            <a:off x="4127500" y="1352550"/>
            <a:ext cx="825501" cy="0"/>
          </a:xfrm>
          <a:prstGeom prst="straightConnector1">
            <a:avLst/>
          </a:prstGeom>
          <a:ln w="127000"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518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978A909-553B-6E42-BEAF-69EF1DBF7B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25000"/>
          <a:stretch/>
        </p:blipFill>
        <p:spPr>
          <a:xfrm>
            <a:off x="36614" y="-24644"/>
            <a:ext cx="9143980" cy="685799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14FF602-1183-B64C-A098-646939C12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575" y="1175800"/>
            <a:ext cx="2938508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/>
            <a:r>
              <a:rPr lang="en-US" sz="3500" dirty="0">
                <a:solidFill>
                  <a:srgbClr val="FFFFFF"/>
                </a:solidFill>
                <a:latin typeface="+mj-lt"/>
                <a:cs typeface="+mj-cs"/>
              </a:rPr>
              <a:t>Psychometrics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029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1">
            <a:extLst>
              <a:ext uri="{FF2B5EF4-FFF2-40B4-BE49-F238E27FC236}">
                <a16:creationId xmlns:a16="http://schemas.microsoft.com/office/drawing/2014/main" id="{C0391EE5-8190-4AC2-8215-6426485B7705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3817257" y="2910418"/>
            <a:ext cx="4918370" cy="1359306"/>
          </a:xfrm>
          <a:prstGeom prst="rect">
            <a:avLst/>
          </a:prstGeom>
          <a:solidFill>
            <a:schemeClr val="tx1">
              <a:alpha val="85000"/>
            </a:schemeClr>
          </a:solidFill>
          <a:ln>
            <a:noFill/>
          </a:ln>
          <a:effectLst/>
        </p:spPr>
        <p:txBody>
          <a:bodyPr vert="horz" wrap="square" lIns="274320" tIns="0" rIns="91440" bIns="12696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1" indent="0" algn="ctr" defTabSz="914400">
              <a:defRPr/>
            </a:pPr>
            <a:r>
              <a:rPr lang="en-US" altLang="en-US" sz="2000" i="1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 combines empirical data with clinical sensitivity to make developmental screening accessible for non-clinically trained frontline workers.</a:t>
            </a:r>
          </a:p>
        </p:txBody>
      </p:sp>
    </p:spTree>
    <p:extLst>
      <p:ext uri="{BB962C8B-B14F-4D97-AF65-F5344CB8AC3E}">
        <p14:creationId xmlns:p14="http://schemas.microsoft.com/office/powerpoint/2010/main" val="41487198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F32974E-369B-034C-9BE8-BEF3F185B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C9AD08-BF4E-DD46-988D-D038823C2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748" y="1662770"/>
            <a:ext cx="4013200" cy="762849"/>
          </a:xfrm>
        </p:spPr>
        <p:txBody>
          <a:bodyPr/>
          <a:lstStyle/>
          <a:p>
            <a:r>
              <a:rPr lang="en-US" dirty="0"/>
              <a:t>Child	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BFFEC05-E39A-CA4D-8662-8B4DC6357B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0692" y="5647813"/>
            <a:ext cx="4323294" cy="963563"/>
          </a:xfrm>
        </p:spPr>
        <p:txBody>
          <a:bodyPr>
            <a:normAutofit fontScale="92500" lnSpcReduction="10000"/>
          </a:bodyPr>
          <a:lstStyle/>
          <a:p>
            <a:r>
              <a:rPr lang="en-US" sz="1900" dirty="0"/>
              <a:t>Gender: 52% male; 48% female</a:t>
            </a:r>
          </a:p>
          <a:p>
            <a:r>
              <a:rPr lang="en-US" sz="1900" dirty="0"/>
              <a:t>Race: 84% nonwhite </a:t>
            </a:r>
          </a:p>
          <a:p>
            <a:pPr lvl="1"/>
            <a:r>
              <a:rPr lang="en-US" sz="1500" dirty="0"/>
              <a:t>African American 43%, Hispanic 31%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1999927-E75B-904C-AF5E-8219B72CCA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22823" y="1677518"/>
            <a:ext cx="4014777" cy="762849"/>
          </a:xfrm>
        </p:spPr>
        <p:txBody>
          <a:bodyPr/>
          <a:lstStyle/>
          <a:p>
            <a:r>
              <a:rPr lang="en-US" dirty="0"/>
              <a:t>Caregiver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1933DF3-C111-DC43-AB90-7196C56E91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43987" y="2590800"/>
            <a:ext cx="4193614" cy="199007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Average age</a:t>
            </a:r>
            <a:r>
              <a:rPr lang="en-US" dirty="0">
                <a:solidFill>
                  <a:schemeClr val="tx1"/>
                </a:solidFill>
              </a:rPr>
              <a:t>: 30</a:t>
            </a:r>
          </a:p>
          <a:p>
            <a:r>
              <a:rPr lang="en-US" dirty="0">
                <a:solidFill>
                  <a:schemeClr val="tx1"/>
                </a:solidFill>
              </a:rPr>
              <a:t>Race: 79% nonwhite</a:t>
            </a:r>
          </a:p>
          <a:p>
            <a:r>
              <a:rPr lang="en-US" dirty="0">
                <a:solidFill>
                  <a:schemeClr val="tx1"/>
                </a:solidFill>
              </a:rPr>
              <a:t>SES: Low-Income/Poverty</a:t>
            </a:r>
            <a:endParaRPr lang="en-US" dirty="0"/>
          </a:p>
          <a:p>
            <a:r>
              <a:rPr lang="en-US" dirty="0"/>
              <a:t>NEST completed by:</a:t>
            </a:r>
          </a:p>
          <a:p>
            <a:pPr lvl="1"/>
            <a:r>
              <a:rPr lang="en-US" sz="1500" dirty="0"/>
              <a:t>93% mother, 5% father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4D66E4A-546D-4F48-B973-5723142F5F12}"/>
              </a:ext>
            </a:extLst>
          </p:cNvPr>
          <p:cNvGraphicFramePr/>
          <p:nvPr/>
        </p:nvGraphicFramePr>
        <p:xfrm>
          <a:off x="402748" y="2354826"/>
          <a:ext cx="3962400" cy="3292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0BE840E6-0E5D-4A85-B2AE-AD130468B7A2}"/>
              </a:ext>
            </a:extLst>
          </p:cNvPr>
          <p:cNvSpPr txBox="1"/>
          <p:nvPr/>
        </p:nvSpPr>
        <p:spPr>
          <a:xfrm>
            <a:off x="4345203" y="4843638"/>
            <a:ext cx="4311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Sample n=240 children</a:t>
            </a:r>
          </a:p>
          <a:p>
            <a:pPr algn="ctr"/>
            <a:r>
              <a:rPr lang="en-US" dirty="0"/>
              <a:t>Northeast, Southeast, Midwest, West Coast </a:t>
            </a:r>
          </a:p>
        </p:txBody>
      </p:sp>
    </p:spTree>
    <p:extLst>
      <p:ext uri="{BB962C8B-B14F-4D97-AF65-F5344CB8AC3E}">
        <p14:creationId xmlns:p14="http://schemas.microsoft.com/office/powerpoint/2010/main" val="378475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699" y="687480"/>
            <a:ext cx="5605629" cy="994172"/>
          </a:xfrm>
        </p:spPr>
        <p:txBody>
          <a:bodyPr>
            <a:normAutofit/>
          </a:bodyPr>
          <a:lstStyle/>
          <a:p>
            <a:r>
              <a:rPr lang="en-US" sz="3850" dirty="0"/>
              <a:t>Data Analyses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2321" y="2227943"/>
            <a:ext cx="5033221" cy="3788227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</a:rPr>
              <a:t>Cognitive testing, Item Response Theory (IRT), and Confirmatory Factor Analysis (CFA) methods were used to develop and test the items and constructs for psychometric validity and reliability. </a:t>
            </a:r>
          </a:p>
          <a:p>
            <a:r>
              <a:rPr lang="en-US" sz="20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</a:rPr>
              <a:t>Clinician administered gold standard instruments were used to assess the validity of the NEST measures and to develop scoring for the NEST.</a:t>
            </a:r>
            <a:endParaRPr lang="en-US" sz="2000" dirty="0">
              <a:highlight>
                <a:srgbClr val="FFFF00"/>
              </a:highlight>
              <a:latin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Graphic 7" descr="Checkmark">
            <a:extLst>
              <a:ext uri="{FF2B5EF4-FFF2-40B4-BE49-F238E27FC236}">
                <a16:creationId xmlns:a16="http://schemas.microsoft.com/office/drawing/2014/main" id="{73AD9C25-925F-4A44-9AFA-B8E41DD426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576075" y="6415760"/>
            <a:ext cx="759278" cy="27384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171A40C-31A4-9A45-9692-74474F303783}" type="slidenum">
              <a:rPr kumimoji="0" lang="en-US" sz="92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92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95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699" y="687480"/>
            <a:ext cx="5605629" cy="994172"/>
          </a:xfrm>
        </p:spPr>
        <p:txBody>
          <a:bodyPr>
            <a:normAutofit/>
          </a:bodyPr>
          <a:lstStyle/>
          <a:p>
            <a:r>
              <a:rPr lang="en-US" sz="3850" dirty="0"/>
              <a:t>Reliability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2321" y="2227943"/>
            <a:ext cx="5033221" cy="3788227"/>
          </a:xfrm>
        </p:spPr>
        <p:txBody>
          <a:bodyPr anchor="ctr">
            <a:normAutofit/>
          </a:bodyPr>
          <a:lstStyle/>
          <a:p>
            <a:pPr marL="571500" lvl="0" defTabSz="91440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ü"/>
              <a:defRPr/>
            </a:pPr>
            <a:r>
              <a:rPr lang="en-US" sz="2400" b="1" dirty="0">
                <a:solidFill>
                  <a:srgbClr val="167EA9"/>
                </a:solidFill>
                <a:latin typeface="Calibri"/>
                <a:cs typeface="+mn-cs"/>
              </a:rPr>
              <a:t>Internal Item Fit</a:t>
            </a:r>
          </a:p>
          <a:p>
            <a:pPr marL="1033463" lvl="1" defTabSz="91440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ü"/>
              <a:defRPr/>
            </a:pPr>
            <a:r>
              <a:rPr lang="en-US" sz="2000" dirty="0">
                <a:solidFill>
                  <a:srgbClr val="167EA9"/>
                </a:solidFill>
                <a:latin typeface="Calibri"/>
                <a:cs typeface="+mn-cs"/>
              </a:rPr>
              <a:t>Item properties on the IRT tests and good </a:t>
            </a:r>
            <a:r>
              <a:rPr lang="en-US" sz="2000" dirty="0" err="1">
                <a:solidFill>
                  <a:srgbClr val="167EA9"/>
                </a:solidFill>
                <a:latin typeface="Calibri"/>
                <a:cs typeface="+mn-cs"/>
              </a:rPr>
              <a:t>unidimensionality</a:t>
            </a:r>
            <a:r>
              <a:rPr lang="en-US" sz="2000" dirty="0">
                <a:solidFill>
                  <a:srgbClr val="167EA9"/>
                </a:solidFill>
                <a:latin typeface="Calibri"/>
                <a:cs typeface="+mn-cs"/>
              </a:rPr>
              <a:t> on the CFAs.</a:t>
            </a:r>
          </a:p>
          <a:p>
            <a:pPr marL="1371600" lvl="2" defTabSz="91440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ü"/>
              <a:defRPr/>
            </a:pPr>
            <a:r>
              <a:rPr lang="en-US" sz="2000" dirty="0">
                <a:solidFill>
                  <a:srgbClr val="167EA9"/>
                </a:solidFill>
                <a:latin typeface="Calibri"/>
                <a:cs typeface="+mn-cs"/>
              </a:rPr>
              <a:t>IRT Fit range .77 to 1.26 </a:t>
            </a:r>
          </a:p>
          <a:p>
            <a:pPr marL="747713" lvl="1" indent="0" defTabSz="914400">
              <a:spcBef>
                <a:spcPts val="0"/>
              </a:spcBef>
              <a:spcAft>
                <a:spcPts val="600"/>
              </a:spcAft>
              <a:buClrTx/>
              <a:buNone/>
              <a:defRPr/>
            </a:pPr>
            <a:endParaRPr lang="en-US" sz="2000" b="1" dirty="0">
              <a:solidFill>
                <a:srgbClr val="167EA9"/>
              </a:solidFill>
              <a:latin typeface="Calibri"/>
              <a:cs typeface="+mn-cs"/>
            </a:endParaRPr>
          </a:p>
          <a:p>
            <a:pPr marL="571500" lvl="0" defTabSz="91440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ü"/>
              <a:defRPr/>
            </a:pPr>
            <a:r>
              <a:rPr lang="en-US" sz="2400" b="1" dirty="0">
                <a:solidFill>
                  <a:srgbClr val="167EA9"/>
                </a:solidFill>
                <a:latin typeface="Calibri"/>
                <a:cs typeface="+mn-cs"/>
              </a:rPr>
              <a:t>Test-Retest n=20</a:t>
            </a:r>
            <a:endParaRPr lang="en-US" sz="2100" dirty="0"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Graphic 7" descr="Checkmark">
            <a:extLst>
              <a:ext uri="{FF2B5EF4-FFF2-40B4-BE49-F238E27FC236}">
                <a16:creationId xmlns:a16="http://schemas.microsoft.com/office/drawing/2014/main" id="{73AD9C25-925F-4A44-9AFA-B8E41DD426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576075" y="6415760"/>
            <a:ext cx="759278" cy="27384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171A40C-31A4-9A45-9692-74474F303783}" type="slidenum">
              <a:rPr kumimoji="0" lang="en-US" sz="92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92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902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699" y="687480"/>
            <a:ext cx="5605629" cy="994172"/>
          </a:xfrm>
        </p:spPr>
        <p:txBody>
          <a:bodyPr>
            <a:normAutofit/>
          </a:bodyPr>
          <a:lstStyle/>
          <a:p>
            <a:r>
              <a:rPr lang="en-US" sz="3850" dirty="0"/>
              <a:t>Validity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2321" y="2227943"/>
            <a:ext cx="5033221" cy="3788227"/>
          </a:xfrm>
        </p:spPr>
        <p:txBody>
          <a:bodyPr anchor="ctr">
            <a:normAutofit/>
          </a:bodyPr>
          <a:lstStyle/>
          <a:p>
            <a:pPr marL="571500" lvl="0" defTabSz="91440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ü"/>
              <a:defRPr/>
            </a:pPr>
            <a:r>
              <a:rPr lang="en-US" sz="2400" b="1" dirty="0">
                <a:solidFill>
                  <a:srgbClr val="167EA9"/>
                </a:solidFill>
                <a:latin typeface="Calibri"/>
                <a:cs typeface="+mn-cs"/>
              </a:rPr>
              <a:t>Gold Standards </a:t>
            </a:r>
          </a:p>
          <a:p>
            <a:pPr marL="914400" lvl="1" indent="-228600" defTabSz="914400"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  <a:cs typeface="+mn-cs"/>
              </a:rPr>
              <a:t>Vineland, BASC-III, PSI-IV</a:t>
            </a:r>
          </a:p>
          <a:p>
            <a:pPr marL="914400" lvl="1" indent="-228600" defTabSz="914400"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  <a:cs typeface="+mn-cs"/>
              </a:rPr>
              <a:t>Alpha range .7-.87</a:t>
            </a:r>
            <a:endParaRPr lang="en-US" sz="2400" dirty="0">
              <a:solidFill>
                <a:srgbClr val="167EA9"/>
              </a:solidFill>
              <a:latin typeface="Calibri"/>
              <a:cs typeface="+mn-cs"/>
            </a:endParaRPr>
          </a:p>
          <a:p>
            <a:pPr marL="571500" lvl="0" defTabSz="91440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ü"/>
              <a:defRPr/>
            </a:pPr>
            <a:endParaRPr lang="en-US" sz="2400" b="1" dirty="0">
              <a:solidFill>
                <a:srgbClr val="167EA9"/>
              </a:solidFill>
              <a:latin typeface="Calibri"/>
              <a:cs typeface="+mn-cs"/>
            </a:endParaRPr>
          </a:p>
          <a:p>
            <a:pPr marL="571500" lvl="0" defTabSz="91440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ü"/>
              <a:defRPr/>
            </a:pPr>
            <a:r>
              <a:rPr lang="en-US" sz="2400" b="1" dirty="0">
                <a:solidFill>
                  <a:srgbClr val="167EA9"/>
                </a:solidFill>
                <a:latin typeface="Calibri"/>
                <a:cs typeface="+mn-cs"/>
              </a:rPr>
              <a:t>Existing tools</a:t>
            </a:r>
          </a:p>
          <a:p>
            <a:pPr marL="1028700" lvl="1" indent="-342900" defTabSz="914400"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  <a:cs typeface="+mn-cs"/>
              </a:rPr>
              <a:t>PHQ9, PCL-6(C), Parenting Scale (5 item), Lead, Food Insecurity, Health Care Access</a:t>
            </a:r>
          </a:p>
          <a:p>
            <a:endParaRPr lang="en-US" sz="2100" dirty="0"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Graphic 7" descr="Checkmark">
            <a:extLst>
              <a:ext uri="{FF2B5EF4-FFF2-40B4-BE49-F238E27FC236}">
                <a16:creationId xmlns:a16="http://schemas.microsoft.com/office/drawing/2014/main" id="{73AD9C25-925F-4A44-9AFA-B8E41DD426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576075" y="6415760"/>
            <a:ext cx="759278" cy="27384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171A40C-31A4-9A45-9692-74474F303783}" type="slidenum">
              <a:rPr kumimoji="0" lang="en-US" sz="92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92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388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3B32A-8052-204B-880A-4BB898937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Strengths &amp; Limitations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BDB31DC-56DE-FD4B-9CCE-A741ABFCAD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4937" y="1600200"/>
            <a:ext cx="7714126" cy="4587875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214E631-C3A4-4455-9B42-57B3A4FAE2F8}"/>
              </a:ext>
            </a:extLst>
          </p:cNvPr>
          <p:cNvSpPr/>
          <p:nvPr/>
        </p:nvSpPr>
        <p:spPr>
          <a:xfrm>
            <a:off x="430283" y="2017451"/>
            <a:ext cx="8456265" cy="4395049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67EA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Strengths</a:t>
            </a:r>
          </a:p>
          <a:p>
            <a:pPr marL="914400" marR="0" lvl="1" indent="-457200" algn="l" defTabSz="4572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67EA9"/>
              </a:buClr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100% Sensitivity with gold standards for identifying developmental delays.</a:t>
            </a:r>
          </a:p>
          <a:p>
            <a:pPr marL="914400" marR="0" lvl="1" indent="-457200" algn="l" defTabSz="4572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67EA9"/>
              </a:buClr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Combines Clinical Experience with Empirical Psychometric Data.</a:t>
            </a:r>
          </a:p>
          <a:p>
            <a:pPr marL="914400" marR="0" lvl="1" indent="-457200" algn="l" defTabSz="4572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67EA9"/>
              </a:buClr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Providers and Families feedback overwhelmingly positive- practical, relevant, ease of use.</a:t>
            </a:r>
          </a:p>
          <a:p>
            <a:pPr marL="457200" marR="0" lvl="0" indent="-457200" algn="l" defTabSz="4572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67EA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Limitations</a:t>
            </a:r>
          </a:p>
          <a:p>
            <a:pPr marL="804863" marR="0" lvl="1" indent="-285750" algn="l" defTabSz="4572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67EA9"/>
              </a:buClr>
              <a:buSzTx/>
              <a:buFont typeface="Arial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Sample of Convenience</a:t>
            </a:r>
          </a:p>
          <a:p>
            <a:pPr marL="804863" marR="0" lvl="1" indent="-285750" algn="l" defTabSz="4572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67EA9"/>
              </a:buClr>
              <a:buSzTx/>
              <a:buFont typeface="Arial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Sample size (n=240)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* mitigated through data analysis  </a:t>
            </a:r>
          </a:p>
          <a:p>
            <a:pPr marL="804863" marR="0" lvl="1" indent="-285750" algn="l" defTabSz="4572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67EA9"/>
              </a:buClr>
              <a:buSzTx/>
              <a:buFont typeface="Arial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Parent report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* mitigated by Gold</a:t>
            </a:r>
            <a:r>
              <a:rPr kumimoji="0" lang="en-US" sz="1600" b="0" i="1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 Standard comparison. 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  <a:p>
            <a:pPr marL="804863" marR="0" lvl="1" indent="-285750" algn="l" defTabSz="4572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67EA9"/>
              </a:buClr>
              <a:buSzTx/>
              <a:buFont typeface="Arial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Moderate Specificity</a:t>
            </a:r>
          </a:p>
        </p:txBody>
      </p:sp>
    </p:spTree>
    <p:extLst>
      <p:ext uri="{BB962C8B-B14F-4D97-AF65-F5344CB8AC3E}">
        <p14:creationId xmlns:p14="http://schemas.microsoft.com/office/powerpoint/2010/main" val="203364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490" y="365125"/>
            <a:ext cx="3840085" cy="16927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400" dirty="0">
                <a:latin typeface="+mj-lt"/>
                <a:cs typeface="+mj-cs"/>
              </a:rPr>
              <a:t>Final Thoughts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490" y="2316480"/>
            <a:ext cx="3429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21F1CDCD-4C4F-3948-A47E-620D9436B257}"/>
              </a:ext>
            </a:extLst>
          </p:cNvPr>
          <p:cNvSpPr txBox="1">
            <a:spLocks/>
          </p:cNvSpPr>
          <p:nvPr/>
        </p:nvSpPr>
        <p:spPr>
          <a:xfrm>
            <a:off x="296180" y="3240867"/>
            <a:ext cx="4207511" cy="19703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4"/>
              </a:buClr>
              <a:buFont typeface="Lucida Grande"/>
              <a:buChar char="●"/>
              <a:defRPr sz="3200" kern="1200">
                <a:solidFill>
                  <a:srgbClr val="5E5E5E"/>
                </a:solidFill>
                <a:latin typeface="Source Sans Pro"/>
                <a:ea typeface="+mn-ea"/>
                <a:cs typeface="Source Sans Pro"/>
              </a:defRPr>
            </a:lvl1pPr>
            <a:lvl2pPr marL="804863" indent="-28575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4"/>
              </a:buClr>
              <a:buFont typeface="Arial"/>
              <a:buChar char="–"/>
              <a:defRPr sz="2800" kern="1200">
                <a:solidFill>
                  <a:srgbClr val="5E5E5E"/>
                </a:solidFill>
                <a:latin typeface="Source Sans Pro"/>
                <a:ea typeface="+mn-ea"/>
                <a:cs typeface="Source Sans Pro"/>
              </a:defRPr>
            </a:lvl2pPr>
            <a:lvl3pPr marL="1143000" indent="-2286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4"/>
              </a:buClr>
              <a:buFont typeface="Arial"/>
              <a:buChar char="•"/>
              <a:defRPr sz="2400" kern="1200">
                <a:solidFill>
                  <a:srgbClr val="5E5E5E"/>
                </a:solidFill>
                <a:latin typeface="Source Sans Pro"/>
                <a:ea typeface="+mn-ea"/>
                <a:cs typeface="Source Sans Pro"/>
              </a:defRPr>
            </a:lvl3pPr>
            <a:lvl4pPr marL="1600200" indent="-2286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4"/>
              </a:buClr>
              <a:buFont typeface="Arial"/>
              <a:buChar char="–"/>
              <a:defRPr sz="2000" kern="1200">
                <a:solidFill>
                  <a:srgbClr val="5E5E5E"/>
                </a:solidFill>
                <a:latin typeface="Source Sans Pro"/>
                <a:ea typeface="+mn-ea"/>
                <a:cs typeface="Source Sans Pro"/>
              </a:defRPr>
            </a:lvl4pPr>
            <a:lvl5pPr marL="2057400" indent="-228600" algn="l" defTabSz="4572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4"/>
              </a:buClr>
              <a:buFont typeface="Arial"/>
              <a:buChar char="»"/>
              <a:defRPr sz="2000" kern="1200">
                <a:solidFill>
                  <a:srgbClr val="5E5E5E"/>
                </a:solidFill>
                <a:latin typeface="Source Sans Pro"/>
                <a:ea typeface="+mn-ea"/>
                <a:cs typeface="Source Sans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lvl="0" indent="0" algn="ctr" defTabSz="914400">
              <a:buClr>
                <a:srgbClr val="167EA9"/>
              </a:buClr>
              <a:buNone/>
            </a:pPr>
            <a:endParaRPr lang="en-US" sz="2000" i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7EA786-B783-064E-A92F-AB6DEB85B3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1" r="-1" b="3089"/>
          <a:stretch/>
        </p:blipFill>
        <p:spPr>
          <a:xfrm>
            <a:off x="4409136" y="10"/>
            <a:ext cx="4734863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2D6D3E-9D97-42DB-A80E-D072A41B039D}"/>
              </a:ext>
            </a:extLst>
          </p:cNvPr>
          <p:cNvSpPr txBox="1"/>
          <p:nvPr/>
        </p:nvSpPr>
        <p:spPr>
          <a:xfrm>
            <a:off x="4331575" y="6312023"/>
            <a:ext cx="1900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(DeCandia et al., under review)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134F27-4ED1-4B6A-8D1B-52715ED8DB96}"/>
              </a:ext>
            </a:extLst>
          </p:cNvPr>
          <p:cNvSpPr/>
          <p:nvPr/>
        </p:nvSpPr>
        <p:spPr>
          <a:xfrm>
            <a:off x="491490" y="2860828"/>
            <a:ext cx="399939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</a:rPr>
              <a:t>The most potent solutions to pressing social issues often come from a combination of on-the-ground clinical experience and a robust literature base.</a:t>
            </a:r>
          </a:p>
          <a:p>
            <a:pPr algn="ctr"/>
            <a:endParaRPr lang="en-US" sz="2000" i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</a:rPr>
              <a:t> NEST was designed to put the right tools in the hands of the people working with low-income children and families. 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323773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NEST Colors">
      <a:dk1>
        <a:sysClr val="windowText" lastClr="000000"/>
      </a:dk1>
      <a:lt1>
        <a:sysClr val="window" lastClr="FFFFFF"/>
      </a:lt1>
      <a:dk2>
        <a:srgbClr val="5E5E5E"/>
      </a:dk2>
      <a:lt2>
        <a:srgbClr val="FCFC5F"/>
      </a:lt2>
      <a:accent1>
        <a:srgbClr val="B7D9E8"/>
      </a:accent1>
      <a:accent2>
        <a:srgbClr val="FCFC5F"/>
      </a:accent2>
      <a:accent3>
        <a:srgbClr val="5E5E5E"/>
      </a:accent3>
      <a:accent4>
        <a:srgbClr val="167EA9"/>
      </a:accent4>
      <a:accent5>
        <a:srgbClr val="76C1B8"/>
      </a:accent5>
      <a:accent6>
        <a:srgbClr val="41404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5733</TotalTime>
  <Words>1124</Words>
  <Application>Microsoft Office PowerPoint</Application>
  <PresentationFormat>On-screen Show (4:3)</PresentationFormat>
  <Paragraphs>220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Baskerville Old Face</vt:lpstr>
      <vt:lpstr>Calibri</vt:lpstr>
      <vt:lpstr>Lucida Grande</vt:lpstr>
      <vt:lpstr>Source Sans Pro</vt:lpstr>
      <vt:lpstr>Source Serif pro</vt:lpstr>
      <vt:lpstr>Times New Roman</vt:lpstr>
      <vt:lpstr>Wingdings</vt:lpstr>
      <vt:lpstr>Office Theme</vt:lpstr>
      <vt:lpstr>Main Features Using an Ecological Perspective to Screen Young Children  for Developmental Risk and Resilience</vt:lpstr>
      <vt:lpstr>Neurodevelopmental  Ecological  Screening  Tool</vt:lpstr>
      <vt:lpstr>Main Features</vt:lpstr>
      <vt:lpstr>Screening</vt:lpstr>
      <vt:lpstr>Neurodevelopmental Ecological Screening Tool</vt:lpstr>
      <vt:lpstr>Theory behind  NEST</vt:lpstr>
      <vt:lpstr>Literature Review</vt:lpstr>
      <vt:lpstr>Expert Consensus </vt:lpstr>
      <vt:lpstr>Empirical Analyses</vt:lpstr>
      <vt:lpstr>Logic Model</vt:lpstr>
      <vt:lpstr>PowerPoint Presentation</vt:lpstr>
      <vt:lpstr>PowerPoint Presentation</vt:lpstr>
      <vt:lpstr>PowerPoint Presentation</vt:lpstr>
      <vt:lpstr>PowerPoint Presentation</vt:lpstr>
      <vt:lpstr>Psychometrics</vt:lpstr>
      <vt:lpstr>Sample</vt:lpstr>
      <vt:lpstr>Data Analyses</vt:lpstr>
      <vt:lpstr>Reliability</vt:lpstr>
      <vt:lpstr>Validity</vt:lpstr>
      <vt:lpstr>Strengths &amp; Limitations</vt:lpstr>
      <vt:lpstr>Final Thoughts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Joy Alexander</dc:creator>
  <cp:lastModifiedBy>Carmela DeCandia</cp:lastModifiedBy>
  <cp:revision>322</cp:revision>
  <cp:lastPrinted>2018-10-13T17:42:03Z</cp:lastPrinted>
  <dcterms:created xsi:type="dcterms:W3CDTF">2018-04-04T23:39:20Z</dcterms:created>
  <dcterms:modified xsi:type="dcterms:W3CDTF">2025-02-06T16:43:52Z</dcterms:modified>
</cp:coreProperties>
</file>