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35" r:id="rId3"/>
    <p:sldId id="276" r:id="rId4"/>
    <p:sldId id="2599" r:id="rId5"/>
    <p:sldId id="2597" r:id="rId6"/>
    <p:sldId id="2610" r:id="rId7"/>
    <p:sldId id="2601" r:id="rId8"/>
    <p:sldId id="2590" r:id="rId9"/>
    <p:sldId id="2611" r:id="rId10"/>
    <p:sldId id="2600" r:id="rId11"/>
    <p:sldId id="2598" r:id="rId12"/>
    <p:sldId id="2609" r:id="rId13"/>
    <p:sldId id="2538" r:id="rId14"/>
    <p:sldId id="2612" r:id="rId15"/>
    <p:sldId id="2540" r:id="rId16"/>
    <p:sldId id="2613" r:id="rId17"/>
    <p:sldId id="2603" r:id="rId18"/>
    <p:sldId id="2592" r:id="rId19"/>
    <p:sldId id="2607" r:id="rId20"/>
    <p:sldId id="2604" r:id="rId21"/>
    <p:sldId id="2617" r:id="rId22"/>
    <p:sldId id="2616" r:id="rId23"/>
    <p:sldId id="259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la DeCandia" initials="CD" lastIdx="5" clrIdx="0">
    <p:extLst>
      <p:ext uri="{19B8F6BF-5375-455C-9EA6-DF929625EA0E}">
        <p15:presenceInfo xmlns:p15="http://schemas.microsoft.com/office/powerpoint/2012/main" userId="Carmela DeCand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34" autoAdjust="0"/>
    <p:restoredTop sz="95250" autoAdjust="0"/>
  </p:normalViewPr>
  <p:slideViewPr>
    <p:cSldViewPr snapToGrid="0" snapToObjects="1">
      <p:cViewPr varScale="1">
        <p:scale>
          <a:sx n="111" d="100"/>
          <a:sy n="111" d="100"/>
        </p:scale>
        <p:origin x="12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5A84A-D0E6-4746-9240-B24DB89D9815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0049F-03F0-A547-BAEF-D6B2F71B6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32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D1697-7A6F-594D-AA38-84D74567BD19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919B6-2619-3443-BADB-F0D1BB825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07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  <a:p>
            <a:endParaRPr lang="en-US" dirty="0"/>
          </a:p>
          <a:p>
            <a:r>
              <a:rPr lang="en-US" dirty="0"/>
              <a:t>NBCDI – testing across diversity. Why it matters? Look at proposals. CDC – look at class slides.</a:t>
            </a:r>
          </a:p>
          <a:p>
            <a:endParaRPr lang="en-US" dirty="0"/>
          </a:p>
          <a:p>
            <a:r>
              <a:rPr lang="en-US" dirty="0"/>
              <a:t>ACE data</a:t>
            </a:r>
          </a:p>
          <a:p>
            <a:endParaRPr lang="en-US" dirty="0"/>
          </a:p>
          <a:p>
            <a:r>
              <a:rPr lang="en-US" dirty="0"/>
              <a:t>Environmental risks </a:t>
            </a:r>
            <a:r>
              <a:rPr lang="en-US" dirty="0" err="1"/>
              <a:t>crosswalked</a:t>
            </a:r>
            <a:r>
              <a:rPr lang="en-US" dirty="0"/>
              <a:t> to race</a:t>
            </a:r>
          </a:p>
          <a:p>
            <a:endParaRPr lang="en-US" dirty="0"/>
          </a:p>
          <a:p>
            <a:r>
              <a:rPr lang="en-US" dirty="0" err="1"/>
              <a:t>Cronholm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919B6-2619-3443-BADB-F0D1BB8255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20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46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02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033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839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186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15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 – should be brief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– multiple choice (online format)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029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 – should be brief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– multiple choice (online format)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081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173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Support strengths, monitor</a:t>
            </a:r>
          </a:p>
          <a:p>
            <a:endParaRPr lang="en-US" sz="1600" dirty="0"/>
          </a:p>
          <a:p>
            <a:r>
              <a:rPr lang="en-US" sz="1600" dirty="0"/>
              <a:t>Increase support; make referrals</a:t>
            </a:r>
          </a:p>
          <a:p>
            <a:endParaRPr lang="en-US" sz="1600" dirty="0"/>
          </a:p>
          <a:p>
            <a:r>
              <a:rPr lang="en-US" sz="1600" dirty="0"/>
              <a:t>Immediate intervention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781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466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A7339-56C3-4097-8160-8455E27B62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348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687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576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491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878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031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9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79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688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01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29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3680748"/>
            <a:ext cx="9144000" cy="317725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3760" y="3680749"/>
            <a:ext cx="7396480" cy="1781310"/>
          </a:xfrm>
          <a:noFill/>
        </p:spPr>
        <p:txBody>
          <a:bodyPr lIns="0" tIns="0" rIns="0" anchor="b" anchorCtr="0"/>
          <a:lstStyle>
            <a:lvl1pPr algn="ctr">
              <a:lnSpc>
                <a:spcPct val="90000"/>
              </a:lnSpc>
              <a:defRPr sz="48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761" y="5722909"/>
            <a:ext cx="7396480" cy="734750"/>
          </a:xfrm>
        </p:spPr>
        <p:txBody>
          <a:bodyPr lIns="0" tIns="0" rIns="0" anchor="t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263" y="345424"/>
            <a:ext cx="3029465" cy="300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1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7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BCA618-6EFC-3844-A718-AF8138C688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0100" y="4660771"/>
            <a:ext cx="7543800" cy="1323890"/>
          </a:xfrm>
          <a:noFill/>
        </p:spPr>
        <p:txBody>
          <a:bodyPr lIns="457200" tIns="0" rIns="457200" anchor="ctr" anchorCtr="0"/>
          <a:lstStyle>
            <a:lvl1pPr algn="ctr">
              <a:defRPr sz="4000" b="1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42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112" y="1600200"/>
            <a:ext cx="4031448" cy="4525963"/>
          </a:xfrm>
        </p:spPr>
        <p:txBody>
          <a:bodyPr/>
          <a:lstStyle>
            <a:lvl1pPr marL="346075" indent="-346075">
              <a:defRPr sz="2800"/>
            </a:lvl1pPr>
            <a:lvl2pPr marL="804863" indent="-285750"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424" y="1600200"/>
            <a:ext cx="4031448" cy="4525963"/>
          </a:xfrm>
        </p:spPr>
        <p:txBody>
          <a:bodyPr/>
          <a:lstStyle>
            <a:lvl1pPr marL="346075" indent="-346075">
              <a:defRPr sz="2800"/>
            </a:lvl1pPr>
            <a:lvl2pPr marL="804863" indent="-285750"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/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748" y="1736510"/>
            <a:ext cx="4013200" cy="762849"/>
          </a:xfrm>
          <a:solidFill>
            <a:schemeClr val="accent1"/>
          </a:solidFill>
        </p:spPr>
        <p:txBody>
          <a:bodyPr tIns="0"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Source Serif pro"/>
                <a:cs typeface="Source Serif pr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748" y="2590799"/>
            <a:ext cx="4013200" cy="3657601"/>
          </a:xfrm>
        </p:spPr>
        <p:txBody>
          <a:bodyPr/>
          <a:lstStyle>
            <a:lvl1pPr marL="284163" indent="-284163">
              <a:defRPr sz="2400"/>
            </a:lvl1pPr>
            <a:lvl2pPr marL="630238" indent="-233363">
              <a:defRPr sz="2000"/>
            </a:lvl2pPr>
            <a:lvl3pPr marL="979488" indent="-228600" defTabSz="517525">
              <a:defRPr sz="1800"/>
            </a:lvl3pPr>
            <a:lvl4pPr marL="1306513" indent="-228600">
              <a:defRPr sz="1600"/>
            </a:lvl4pPr>
            <a:lvl5pPr marL="16002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2823" y="1736510"/>
            <a:ext cx="4014777" cy="762849"/>
          </a:xfrm>
          <a:solidFill>
            <a:schemeClr val="accent1"/>
          </a:solidFill>
        </p:spPr>
        <p:txBody>
          <a:bodyPr tIns="0"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Source Serif pro"/>
                <a:cs typeface="Source Serif pr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2823" y="2590799"/>
            <a:ext cx="4014777" cy="3657601"/>
          </a:xfr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defRPr lang="en-US" sz="240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L="233363" lvl="0" indent="-233363"/>
            <a:r>
              <a:rPr lang="en-US" dirty="0"/>
              <a:t>Click to edit Master text styles</a:t>
            </a:r>
          </a:p>
          <a:p>
            <a:pPr marL="630238" lvl="1" indent="-233363"/>
            <a:r>
              <a:rPr lang="en-US" dirty="0"/>
              <a:t>Second level</a:t>
            </a:r>
          </a:p>
          <a:p>
            <a:pPr marL="979488" lvl="2" defTabSz="517525"/>
            <a:r>
              <a:rPr lang="en-US" dirty="0"/>
              <a:t>Third level</a:t>
            </a:r>
          </a:p>
          <a:p>
            <a:pPr marL="1306513" lvl="3"/>
            <a:r>
              <a:rPr lang="en-US" dirty="0"/>
              <a:t>Fourth level</a:t>
            </a:r>
          </a:p>
          <a:p>
            <a:pPr marL="1600200"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25E1AE-1CFD-E249-ABE0-6C50F593362A}"/>
              </a:ext>
            </a:extLst>
          </p:cNvPr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nest_logo_v3 2.png">
            <a:extLst>
              <a:ext uri="{FF2B5EF4-FFF2-40B4-BE49-F238E27FC236}">
                <a16:creationId xmlns:a16="http://schemas.microsoft.com/office/drawing/2014/main" id="{7896C612-C61C-2A4C-90B7-62A0D22A63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21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589280" y="1878966"/>
            <a:ext cx="7965440" cy="404431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7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3"/>
          </p:nvPr>
        </p:nvSpPr>
        <p:spPr>
          <a:xfrm>
            <a:off x="619760" y="2011998"/>
            <a:ext cx="7904480" cy="401288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4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8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953759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5953760"/>
            <a:ext cx="9144000" cy="904238"/>
          </a:xfrm>
          <a:solidFill>
            <a:schemeClr val="tx2"/>
          </a:solidFill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52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697357" y="0"/>
            <a:ext cx="5446643" cy="6858000"/>
          </a:xfrm>
          <a:prstGeom prst="rect">
            <a:avLst/>
          </a:prstGeom>
          <a:solidFill>
            <a:srgbClr val="564F9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8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0960"/>
          </a:xfrm>
          <a:prstGeom prst="rect">
            <a:avLst/>
          </a:prstGeom>
          <a:solidFill>
            <a:schemeClr val="accent4"/>
          </a:solidFill>
        </p:spPr>
        <p:txBody>
          <a:bodyPr vert="horz" lIns="274320" tIns="45720" rIns="91440" bIns="45720" rtlCol="0" anchor="ctr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770" y="1600200"/>
            <a:ext cx="8580460" cy="458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678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9" r:id="rId8"/>
    <p:sldLayoutId id="2147483655" r:id="rId9"/>
    <p:sldLayoutId id="2147483657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Source Serif pro"/>
          <a:ea typeface="+mj-ea"/>
          <a:cs typeface="Source Serif pro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1200"/>
        </a:spcBef>
        <a:buClr>
          <a:schemeClr val="accent4"/>
        </a:buClr>
        <a:buFont typeface="Lucida Grande"/>
        <a:buChar char="●"/>
        <a:defRPr sz="3200" kern="1200">
          <a:solidFill>
            <a:srgbClr val="5E5E5E"/>
          </a:solidFill>
          <a:latin typeface="Source Sans Pro"/>
          <a:ea typeface="+mn-ea"/>
          <a:cs typeface="Source Sans Pro"/>
        </a:defRPr>
      </a:lvl1pPr>
      <a:lvl2pPr marL="804863" indent="-28575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2800" kern="1200">
          <a:solidFill>
            <a:srgbClr val="5E5E5E"/>
          </a:solidFill>
          <a:latin typeface="Source Sans Pro"/>
          <a:ea typeface="+mn-ea"/>
          <a:cs typeface="Source Sans Pro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•"/>
        <a:defRPr sz="2400" kern="1200">
          <a:solidFill>
            <a:srgbClr val="5E5E5E"/>
          </a:solidFill>
          <a:latin typeface="Source Sans Pro"/>
          <a:ea typeface="+mn-ea"/>
          <a:cs typeface="Source Sans Pro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2000" kern="1200">
          <a:solidFill>
            <a:srgbClr val="5E5E5E"/>
          </a:solidFill>
          <a:latin typeface="Source Sans Pro"/>
          <a:ea typeface="+mn-ea"/>
          <a:cs typeface="Source Sans Pro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»"/>
        <a:defRPr sz="2000" kern="1200">
          <a:solidFill>
            <a:srgbClr val="5E5E5E"/>
          </a:solidFill>
          <a:latin typeface="Source Sans Pro"/>
          <a:ea typeface="+mn-ea"/>
          <a:cs typeface="Source Sans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71" y="3759200"/>
            <a:ext cx="9144000" cy="1223625"/>
          </a:xfrm>
        </p:spPr>
        <p:txBody>
          <a:bodyPr/>
          <a:lstStyle/>
          <a:p>
            <a:r>
              <a:rPr lang="en-US" sz="2800" i="1" dirty="0">
                <a:latin typeface="Baskerville Old Face" panose="02020602080505020303" pitchFamily="18" charset="0"/>
              </a:rPr>
              <a:t>Reporting</a:t>
            </a:r>
            <a:br>
              <a:rPr lang="en-US" sz="2800" i="1" dirty="0">
                <a:latin typeface="Baskerville Old Face" panose="02020602080505020303" pitchFamily="18" charset="0"/>
              </a:rPr>
            </a:br>
            <a:r>
              <a:rPr lang="en-US" sz="2000" i="1" dirty="0">
                <a:latin typeface="Baskerville Old Face" panose="02020602080505020303" pitchFamily="18" charset="0"/>
              </a:rPr>
              <a:t>Using an Ecological Perspective to Screen Young Children </a:t>
            </a:r>
            <a:br>
              <a:rPr lang="en-US" sz="2000" i="1" dirty="0">
                <a:latin typeface="Baskerville Old Face" panose="02020602080505020303" pitchFamily="18" charset="0"/>
              </a:rPr>
            </a:br>
            <a:r>
              <a:rPr lang="en-US" sz="2000" i="1" dirty="0">
                <a:latin typeface="Baskerville Old Face" panose="02020602080505020303" pitchFamily="18" charset="0"/>
              </a:rPr>
              <a:t>for Developmental Risk and Resilience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B49EB4A-EC45-C64B-AE1F-DEDA3EEAA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257" y="5470996"/>
            <a:ext cx="7467697" cy="1046560"/>
          </a:xfrm>
        </p:spPr>
        <p:txBody>
          <a:bodyPr>
            <a:normAutofit/>
          </a:bodyPr>
          <a:lstStyle/>
          <a:p>
            <a:r>
              <a:rPr lang="en-US" sz="2400" dirty="0"/>
              <a:t>Carmela J. DeCandia, Psy.D.∙ Katie Volk, Ph.D.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73760" y="3175000"/>
            <a:ext cx="3789679" cy="584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Font typeface="Arial"/>
              <a:buNone/>
              <a:defRPr sz="2800" kern="1200">
                <a:solidFill>
                  <a:schemeClr val="tx2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FFFF"/>
                </a:solidFill>
              </a:rPr>
              <a:t>Presenter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100320" y="3175000"/>
            <a:ext cx="2316480" cy="584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Font typeface="Arial"/>
              <a:buNone/>
              <a:defRPr sz="2800" kern="1200">
                <a:solidFill>
                  <a:schemeClr val="tx2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FFFF"/>
                </a:solidFill>
              </a:rPr>
              <a:t>|  Date</a:t>
            </a: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id="{3C0EEB8C-5156-9B40-ADAD-33F678519348}"/>
              </a:ext>
            </a:extLst>
          </p:cNvPr>
          <p:cNvSpPr txBox="1">
            <a:spLocks/>
          </p:cNvSpPr>
          <p:nvPr/>
        </p:nvSpPr>
        <p:spPr>
          <a:xfrm>
            <a:off x="910552" y="5994276"/>
            <a:ext cx="7396480" cy="499530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>
            <a:lvl1pPr marL="0" indent="0" algn="ctr" defTabSz="4572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4"/>
              </a:buClr>
              <a:buFont typeface="Lucida Grande"/>
              <a:buNone/>
              <a:defRPr sz="2800" kern="1200">
                <a:solidFill>
                  <a:schemeClr val="bg2">
                    <a:lumMod val="60000"/>
                    <a:lumOff val="40000"/>
                  </a:schemeClr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4895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3473450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/>
              <a:t>N</a:t>
            </a:r>
            <a:r>
              <a:rPr lang="en-US" sz="2800" dirty="0">
                <a:solidFill>
                  <a:schemeClr val="accent1"/>
                </a:solidFill>
              </a:rPr>
              <a:t>eurodevelopmental</a:t>
            </a:r>
            <a:br>
              <a:rPr lang="en-US" sz="2800" dirty="0">
                <a:solidFill>
                  <a:schemeClr val="accent1"/>
                </a:solidFill>
              </a:rPr>
            </a:br>
            <a:br>
              <a:rPr lang="en-US" sz="1600" dirty="0"/>
            </a:br>
            <a:r>
              <a:rPr lang="en-US" sz="4800" b="1" dirty="0"/>
              <a:t>E</a:t>
            </a:r>
            <a:r>
              <a:rPr lang="en-US" sz="3600" dirty="0">
                <a:solidFill>
                  <a:schemeClr val="accent1"/>
                </a:solidFill>
              </a:rPr>
              <a:t>cological</a:t>
            </a:r>
            <a:br>
              <a:rPr lang="en-US" sz="3600" dirty="0">
                <a:solidFill>
                  <a:schemeClr val="accent1"/>
                </a:solidFill>
              </a:rPr>
            </a:b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4800" b="1" dirty="0"/>
              <a:t>S</a:t>
            </a:r>
            <a:r>
              <a:rPr lang="en-US" sz="3600" dirty="0">
                <a:solidFill>
                  <a:schemeClr val="accent1"/>
                </a:solidFill>
              </a:rPr>
              <a:t>creening</a:t>
            </a:r>
            <a:br>
              <a:rPr lang="en-US" sz="3600" dirty="0">
                <a:solidFill>
                  <a:schemeClr val="accent1"/>
                </a:solidFill>
              </a:rPr>
            </a:br>
            <a:br>
              <a:rPr lang="en-US" sz="1800" dirty="0">
                <a:solidFill>
                  <a:schemeClr val="accent1"/>
                </a:solidFill>
              </a:rPr>
            </a:br>
            <a:r>
              <a:rPr lang="en-US" sz="4800" b="1" dirty="0"/>
              <a:t>T</a:t>
            </a:r>
            <a:r>
              <a:rPr lang="en-US" sz="3600" dirty="0">
                <a:solidFill>
                  <a:schemeClr val="accent1"/>
                </a:solidFill>
              </a:rPr>
              <a:t>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08499" y="1612899"/>
            <a:ext cx="4511119" cy="44490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000" i="1" dirty="0">
                <a:solidFill>
                  <a:schemeClr val="bg1"/>
                </a:solidFill>
                <a:ea typeface="Calibri" panose="020F0502020204030204" pitchFamily="34" charset="0"/>
              </a:rPr>
              <a:t>An instrument to screen children’s development that can be administered by nonclinical staff in low-resourced settings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14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Reporting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742153" y="1335685"/>
            <a:ext cx="5277466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n-lt"/>
                <a:cs typeface="+mn-cs"/>
              </a:rPr>
              <a:t>Understanding NEST Scores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n-lt"/>
                <a:cs typeface="+mn-cs"/>
              </a:rPr>
              <a:t>Interpreting results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n-lt"/>
                <a:cs typeface="+mn-cs"/>
              </a:rPr>
              <a:t>Making Recommendations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n-lt"/>
                <a:cs typeface="+mn-cs"/>
              </a:rPr>
              <a:t>Sharing Results with Families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+mn-lt"/>
                <a:cs typeface="+mn-cs"/>
              </a:rPr>
              <a:t>Monitoring and Re-screening</a:t>
            </a:r>
          </a:p>
          <a:p>
            <a:pPr lvl="0" indent="-228600" defTabSz="914400">
              <a:buClr>
                <a:srgbClr val="167EA9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Types of Reports Available</a:t>
            </a:r>
          </a:p>
          <a:p>
            <a:pPr marL="55563" indent="0" defTabSz="914400">
              <a:buNone/>
            </a:pPr>
            <a:endParaRPr lang="en-US" sz="17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266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E680-43B1-164D-9251-92FA3D17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048217"/>
            <a:ext cx="7543800" cy="1936444"/>
          </a:xfrm>
        </p:spPr>
        <p:txBody>
          <a:bodyPr/>
          <a:lstStyle/>
          <a:p>
            <a:pPr indent="-228600" defTabSz="914400"/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Understanding NEST Scoring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22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E6A259D8-AEE5-4E43-863F-346BD5DC5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35" t="29412" r="14599" b="30718"/>
          <a:stretch/>
        </p:blipFill>
        <p:spPr>
          <a:xfrm>
            <a:off x="4669111" y="431800"/>
            <a:ext cx="4616970" cy="213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5D0262-570F-C043-A3D4-C6522AA0B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94" t="17646" r="18977" b="18628"/>
          <a:stretch/>
        </p:blipFill>
        <p:spPr>
          <a:xfrm>
            <a:off x="4669111" y="2408666"/>
            <a:ext cx="3835920" cy="32663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D18F6D-04C7-4546-A650-3CD4C56E1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18"/>
          <a:stretch/>
        </p:blipFill>
        <p:spPr>
          <a:xfrm>
            <a:off x="475876" y="2374900"/>
            <a:ext cx="4896224" cy="4038600"/>
          </a:xfrm>
          <a:prstGeom prst="corner">
            <a:avLst>
              <a:gd name="adj1" fmla="val 50000"/>
              <a:gd name="adj2" fmla="val 98742"/>
            </a:avLst>
          </a:prstGeom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5CE2A64-0F1E-CF42-A828-819649146D1B}"/>
              </a:ext>
            </a:extLst>
          </p:cNvPr>
          <p:cNvSpPr/>
          <p:nvPr/>
        </p:nvSpPr>
        <p:spPr>
          <a:xfrm>
            <a:off x="475876" y="431800"/>
            <a:ext cx="3537324" cy="1778000"/>
          </a:xfrm>
          <a:prstGeom prst="roundRect">
            <a:avLst/>
          </a:prstGeom>
          <a:solidFill>
            <a:schemeClr val="bg2"/>
          </a:solidFill>
          <a:ln w="1397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2CE6-129E-BD46-8B91-CCC5A1075762}"/>
              </a:ext>
            </a:extLst>
          </p:cNvPr>
          <p:cNvSpPr txBox="1"/>
          <p:nvPr/>
        </p:nvSpPr>
        <p:spPr>
          <a:xfrm>
            <a:off x="663735" y="707935"/>
            <a:ext cx="3161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Overall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Child Score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01CE3E6-1B5E-C64F-B054-89EC7302DCAF}"/>
              </a:ext>
            </a:extLst>
          </p:cNvPr>
          <p:cNvCxnSpPr/>
          <p:nvPr/>
        </p:nvCxnSpPr>
        <p:spPr>
          <a:xfrm flipV="1">
            <a:off x="977900" y="2374900"/>
            <a:ext cx="0" cy="157480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FD288D-6628-4C40-B294-92B07532989B}"/>
              </a:ext>
            </a:extLst>
          </p:cNvPr>
          <p:cNvCxnSpPr>
            <a:cxnSpLocks/>
          </p:cNvCxnSpPr>
          <p:nvPr/>
        </p:nvCxnSpPr>
        <p:spPr>
          <a:xfrm flipH="1" flipV="1">
            <a:off x="4013200" y="2209800"/>
            <a:ext cx="838201" cy="77470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8E1B083-5DE4-9C4B-ADD1-1D7FD688B182}"/>
              </a:ext>
            </a:extLst>
          </p:cNvPr>
          <p:cNvCxnSpPr>
            <a:cxnSpLocks/>
          </p:cNvCxnSpPr>
          <p:nvPr/>
        </p:nvCxnSpPr>
        <p:spPr>
          <a:xfrm flipH="1">
            <a:off x="4127500" y="1352550"/>
            <a:ext cx="825501" cy="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0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CC82-5922-3E48-A786-1D776CD4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0960"/>
          </a:xfrm>
        </p:spPr>
        <p:txBody>
          <a:bodyPr/>
          <a:lstStyle/>
          <a:p>
            <a:r>
              <a:rPr lang="en-US" sz="5400" dirty="0"/>
              <a:t>Score Legend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800FB5-994A-48FA-BBA3-EC01BE20D6F9}"/>
              </a:ext>
            </a:extLst>
          </p:cNvPr>
          <p:cNvSpPr/>
          <p:nvPr/>
        </p:nvSpPr>
        <p:spPr>
          <a:xfrm>
            <a:off x="4472979" y="1694727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B1A008-0422-40D8-886F-D586AC39CF7E}"/>
              </a:ext>
            </a:extLst>
          </p:cNvPr>
          <p:cNvSpPr/>
          <p:nvPr/>
        </p:nvSpPr>
        <p:spPr>
          <a:xfrm>
            <a:off x="1208067" y="1858013"/>
            <a:ext cx="7004956" cy="4154984"/>
          </a:xfrm>
          <a:prstGeom prst="rect">
            <a:avLst/>
          </a:prstGeom>
          <a:solidFill>
            <a:schemeClr val="bg2"/>
          </a:solidFill>
          <a:ln w="762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>
                <a:solidFill>
                  <a:schemeClr val="accent1">
                    <a:lumMod val="50000"/>
                  </a:schemeClr>
                </a:solidFill>
              </a:rPr>
              <a:t>Overall NEST Score</a:t>
            </a:r>
          </a:p>
          <a:p>
            <a:pPr algn="ctr"/>
            <a:endParaRPr lang="en-US" sz="4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0 = Low risk</a:t>
            </a:r>
          </a:p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1 = Moderate risk</a:t>
            </a:r>
          </a:p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2 = High risk </a:t>
            </a:r>
          </a:p>
          <a:p>
            <a:endParaRPr lang="en-US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5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E680-43B1-164D-9251-92FA3D17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048217"/>
            <a:ext cx="7543800" cy="1936444"/>
          </a:xfrm>
        </p:spPr>
        <p:txBody>
          <a:bodyPr/>
          <a:lstStyle/>
          <a:p>
            <a:pPr indent="-228600" defTabSz="914400"/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Interpreting results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8B5AA-A425-1543-A6DC-47E95132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Age-graded Scores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BF50718A-D2F7-7549-ACC0-19E0261008AE}"/>
              </a:ext>
            </a:extLst>
          </p:cNvPr>
          <p:cNvSpPr txBox="1"/>
          <p:nvPr/>
        </p:nvSpPr>
        <p:spPr>
          <a:xfrm>
            <a:off x="233098" y="2057919"/>
            <a:ext cx="4492530" cy="390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All scores have been adjusted based on what is expected for a child’s age.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Scores are based on 6 month time intervals  between ages 3 and 5. 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 Results provide a snapshot of how a child is developing at a point in time.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7C233-A57C-1F41-BC27-D1B17166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3" r="17281" b="1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89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8B5AA-A425-1543-A6DC-47E95132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98" y="365125"/>
            <a:ext cx="4098477" cy="169279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Overall NEST Score Descriptors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BF50718A-D2F7-7549-ACC0-19E0261008AE}"/>
              </a:ext>
            </a:extLst>
          </p:cNvPr>
          <p:cNvSpPr txBox="1"/>
          <p:nvPr/>
        </p:nvSpPr>
        <p:spPr>
          <a:xfrm>
            <a:off x="172282" y="1910962"/>
            <a:ext cx="4763446" cy="4179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black"/>
                </a:solidFill>
              </a:rPr>
              <a:t>High – </a:t>
            </a:r>
            <a:r>
              <a:rPr lang="en-US" sz="2400" dirty="0">
                <a:solidFill>
                  <a:prstClr val="black"/>
                </a:solidFill>
              </a:rPr>
              <a:t>Developmental delay is likely. 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black"/>
                </a:solidFill>
              </a:rPr>
              <a:t>Moderate-</a:t>
            </a:r>
            <a:r>
              <a:rPr lang="en-US" sz="2400" dirty="0">
                <a:solidFill>
                  <a:prstClr val="black"/>
                </a:solidFill>
              </a:rPr>
              <a:t>Signs of risk to development are present in some areas, as are signs of resilience.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black"/>
                </a:solidFill>
              </a:rPr>
              <a:t>Low-</a:t>
            </a:r>
            <a:r>
              <a:rPr lang="en-US" sz="2400" dirty="0">
                <a:solidFill>
                  <a:prstClr val="black"/>
                </a:solidFill>
              </a:rPr>
              <a:t>Child is developing as expected for their age at this point in time and shows signs of resilience.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7C233-A57C-1F41-BC27-D1B17166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3" r="17281" b="1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27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E680-43B1-164D-9251-92FA3D17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048217"/>
            <a:ext cx="7543800" cy="1936444"/>
          </a:xfrm>
        </p:spPr>
        <p:txBody>
          <a:bodyPr/>
          <a:lstStyle/>
          <a:p>
            <a:pPr indent="-228600" defTabSz="914400"/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Making Recommendations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58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E9DFE-4B99-40F0-BC90-57A0DD94A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	</a:t>
            </a:r>
            <a:endParaRPr lang="en-US" sz="32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FAD26D-579B-4942-9DC0-4533D34956B6}"/>
              </a:ext>
            </a:extLst>
          </p:cNvPr>
          <p:cNvSpPr txBox="1"/>
          <p:nvPr/>
        </p:nvSpPr>
        <p:spPr>
          <a:xfrm>
            <a:off x="241300" y="311537"/>
            <a:ext cx="7730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Match Recommendations to Need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FAC9312-D9D3-2F4A-A11D-2023D57FD94B}"/>
              </a:ext>
            </a:extLst>
          </p:cNvPr>
          <p:cNvGrpSpPr/>
          <p:nvPr/>
        </p:nvGrpSpPr>
        <p:grpSpPr>
          <a:xfrm>
            <a:off x="1329843" y="1474627"/>
            <a:ext cx="6429857" cy="5260932"/>
            <a:chOff x="1253643" y="1474627"/>
            <a:chExt cx="6429857" cy="5260932"/>
          </a:xfrm>
        </p:grpSpPr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D241611E-85CF-7C4F-AFFD-456E406AD1F1}"/>
                </a:ext>
              </a:extLst>
            </p:cNvPr>
            <p:cNvSpPr/>
            <p:nvPr/>
          </p:nvSpPr>
          <p:spPr>
            <a:xfrm>
              <a:off x="1253643" y="1474627"/>
              <a:ext cx="6429857" cy="5260932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5875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9471295-E7DA-C245-867E-7F57B49B257D}"/>
                </a:ext>
              </a:extLst>
            </p:cNvPr>
            <p:cNvCxnSpPr/>
            <p:nvPr/>
          </p:nvCxnSpPr>
          <p:spPr>
            <a:xfrm>
              <a:off x="2075712" y="5422900"/>
              <a:ext cx="4787900" cy="0"/>
            </a:xfrm>
            <a:prstGeom prst="line">
              <a:avLst/>
            </a:prstGeom>
            <a:ln w="63500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7DD39A-75A7-564F-A1A6-D0CC81EC6CED}"/>
                </a:ext>
              </a:extLst>
            </p:cNvPr>
            <p:cNvSpPr txBox="1"/>
            <p:nvPr/>
          </p:nvSpPr>
          <p:spPr>
            <a:xfrm>
              <a:off x="3090621" y="5753785"/>
              <a:ext cx="2755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Low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F697BF-BCCA-6F4A-8AF4-2C9A82248C5A}"/>
                </a:ext>
              </a:extLst>
            </p:cNvPr>
            <p:cNvSpPr txBox="1"/>
            <p:nvPr/>
          </p:nvSpPr>
          <p:spPr>
            <a:xfrm>
              <a:off x="3194050" y="3937685"/>
              <a:ext cx="2755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Moderate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E486BBC-27E7-DD49-99A4-BBCA1B749F9C}"/>
                </a:ext>
              </a:extLst>
            </p:cNvPr>
            <p:cNvCxnSpPr>
              <a:cxnSpLocks/>
            </p:cNvCxnSpPr>
            <p:nvPr/>
          </p:nvCxnSpPr>
          <p:spPr>
            <a:xfrm>
              <a:off x="3260651" y="3492500"/>
              <a:ext cx="2402958" cy="0"/>
            </a:xfrm>
            <a:prstGeom prst="line">
              <a:avLst/>
            </a:prstGeom>
            <a:ln w="63500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518E8D-D021-8D4F-9158-19ABF610CB58}"/>
                </a:ext>
              </a:extLst>
            </p:cNvPr>
            <p:cNvSpPr txBox="1"/>
            <p:nvPr/>
          </p:nvSpPr>
          <p:spPr>
            <a:xfrm>
              <a:off x="3114104" y="2092368"/>
              <a:ext cx="2755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5F9303C-088A-D745-B425-EB34BDDF63B7}"/>
                </a:ext>
              </a:extLst>
            </p:cNvPr>
            <p:cNvSpPr/>
            <p:nvPr/>
          </p:nvSpPr>
          <p:spPr>
            <a:xfrm>
              <a:off x="1682750" y="4501236"/>
              <a:ext cx="5778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Targeted support 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A5D50D0-69E4-C440-B902-16969517E994}"/>
                </a:ext>
              </a:extLst>
            </p:cNvPr>
            <p:cNvSpPr/>
            <p:nvPr/>
          </p:nvSpPr>
          <p:spPr>
            <a:xfrm>
              <a:off x="1612900" y="6273894"/>
              <a:ext cx="5778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Support strengths, monitor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C2F108A-7F62-4F4E-B3FA-4D56778DFBB2}"/>
                </a:ext>
              </a:extLst>
            </p:cNvPr>
            <p:cNvSpPr/>
            <p:nvPr/>
          </p:nvSpPr>
          <p:spPr>
            <a:xfrm>
              <a:off x="1579321" y="2645360"/>
              <a:ext cx="57785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Immediate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intervention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963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91CC82-5922-3E48-A786-1D776CD4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78" y="1694727"/>
            <a:ext cx="2743200" cy="17379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NEST </a:t>
            </a:r>
            <a:r>
              <a:rPr lang="en-US" sz="4200" dirty="0">
                <a:solidFill>
                  <a:srgbClr val="FFFFFF"/>
                </a:solidFill>
                <a:latin typeface="+mj-lt"/>
                <a:cs typeface="+mj-cs"/>
              </a:rPr>
              <a:t>E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xample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young boy wearing a yellow shirt&#10;&#10;Description automatically generated">
            <a:extLst>
              <a:ext uri="{FF2B5EF4-FFF2-40B4-BE49-F238E27FC236}">
                <a16:creationId xmlns:a16="http://schemas.microsoft.com/office/drawing/2014/main" id="{2E7D2D41-016C-49ED-95C1-3C830CD2A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350" y="1174518"/>
            <a:ext cx="4915159" cy="48782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800FB5-994A-48FA-BBA3-EC01BE20D6F9}"/>
              </a:ext>
            </a:extLst>
          </p:cNvPr>
          <p:cNvSpPr/>
          <p:nvPr/>
        </p:nvSpPr>
        <p:spPr>
          <a:xfrm>
            <a:off x="4472979" y="1694727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24BEE25-2031-4986-8D06-88F43A945C23}"/>
              </a:ext>
            </a:extLst>
          </p:cNvPr>
          <p:cNvSpPr txBox="1">
            <a:spLocks/>
          </p:cNvSpPr>
          <p:nvPr/>
        </p:nvSpPr>
        <p:spPr>
          <a:xfrm>
            <a:off x="517578" y="4105797"/>
            <a:ext cx="2743200" cy="1800713"/>
          </a:xfrm>
          <a:prstGeom prst="rect">
            <a:avLst/>
          </a:prstGeom>
          <a:solidFill>
            <a:schemeClr val="accent4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Source Serif pro"/>
                <a:ea typeface="+mj-ea"/>
                <a:cs typeface="Source Serif pro"/>
              </a:defRPr>
            </a:lvl1pPr>
          </a:lstStyle>
          <a:p>
            <a:pPr algn="ctr" defTabSz="914400"/>
            <a:r>
              <a:rPr lang="en-US" sz="4200" dirty="0">
                <a:solidFill>
                  <a:srgbClr val="FFFFFF"/>
                </a:solidFill>
                <a:latin typeface="+mj-lt"/>
                <a:cs typeface="+mj-cs"/>
              </a:rPr>
              <a:t>Johnny, Age 4</a:t>
            </a:r>
          </a:p>
        </p:txBody>
      </p:sp>
    </p:spTree>
    <p:extLst>
      <p:ext uri="{BB962C8B-B14F-4D97-AF65-F5344CB8AC3E}">
        <p14:creationId xmlns:p14="http://schemas.microsoft.com/office/powerpoint/2010/main" val="179513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28">
            <a:extLst>
              <a:ext uri="{FF2B5EF4-FFF2-40B4-BE49-F238E27FC236}">
                <a16:creationId xmlns:a16="http://schemas.microsoft.com/office/drawing/2014/main" id="{CFB2842D-08E4-4741-82EF-A41E0C75822B}"/>
              </a:ext>
            </a:extLst>
          </p:cNvPr>
          <p:cNvSpPr/>
          <p:nvPr/>
        </p:nvSpPr>
        <p:spPr>
          <a:xfrm>
            <a:off x="-68524" y="0"/>
            <a:ext cx="822468" cy="72422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AC713F-73AC-CC45-AC8C-97B6B101FDCF}"/>
              </a:ext>
            </a:extLst>
          </p:cNvPr>
          <p:cNvGrpSpPr/>
          <p:nvPr/>
        </p:nvGrpSpPr>
        <p:grpSpPr>
          <a:xfrm>
            <a:off x="5145168" y="644273"/>
            <a:ext cx="3287560" cy="5601586"/>
            <a:chOff x="4065668" y="644273"/>
            <a:chExt cx="1737360" cy="560158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B53E2EF4-CE1A-B249-961C-5DF38F1A952A}"/>
                </a:ext>
              </a:extLst>
            </p:cNvPr>
            <p:cNvSpPr/>
            <p:nvPr/>
          </p:nvSpPr>
          <p:spPr>
            <a:xfrm>
              <a:off x="4065668" y="644273"/>
              <a:ext cx="1737360" cy="17373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ND: </a:t>
              </a:r>
              <a:r>
                <a: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low</a:t>
              </a: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D8E7286B-BD72-904C-A5FF-D75B9D4A9BB4}"/>
                </a:ext>
              </a:extLst>
            </p:cNvPr>
            <p:cNvSpPr/>
            <p:nvPr/>
          </p:nvSpPr>
          <p:spPr>
            <a:xfrm>
              <a:off x="4065668" y="2576243"/>
              <a:ext cx="1737360" cy="17373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Caregiver: </a:t>
              </a:r>
              <a:r>
                <a: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moderate</a:t>
              </a: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FB9E9CDA-D295-6C4A-A837-B2C654915895}"/>
                </a:ext>
              </a:extLst>
            </p:cNvPr>
            <p:cNvSpPr/>
            <p:nvPr/>
          </p:nvSpPr>
          <p:spPr>
            <a:xfrm>
              <a:off x="4065668" y="4508499"/>
              <a:ext cx="1737360" cy="173736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Environment: </a:t>
              </a:r>
              <a:r>
                <a: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</a:t>
              </a:r>
            </a:p>
          </p:txBody>
        </p:sp>
      </p:grpSp>
      <p:sp>
        <p:nvSpPr>
          <p:cNvPr id="85" name="Left Brace 84">
            <a:extLst>
              <a:ext uri="{FF2B5EF4-FFF2-40B4-BE49-F238E27FC236}">
                <a16:creationId xmlns:a16="http://schemas.microsoft.com/office/drawing/2014/main" id="{A156BC94-5D66-5F4E-917E-6548338DB2FE}"/>
              </a:ext>
            </a:extLst>
          </p:cNvPr>
          <p:cNvSpPr/>
          <p:nvPr/>
        </p:nvSpPr>
        <p:spPr>
          <a:xfrm>
            <a:off x="3850386" y="656966"/>
            <a:ext cx="1485900" cy="5588893"/>
          </a:xfrm>
          <a:prstGeom prst="leftBrace">
            <a:avLst/>
          </a:prstGeom>
          <a:ln w="889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E0EA3C26-11EE-4B44-9D8E-5BB8CDC33FCA}"/>
              </a:ext>
            </a:extLst>
          </p:cNvPr>
          <p:cNvSpPr/>
          <p:nvPr/>
        </p:nvSpPr>
        <p:spPr>
          <a:xfrm>
            <a:off x="1639968" y="2171700"/>
            <a:ext cx="2119232" cy="2141903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Overall Child Score: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7698F0-C69A-D442-B741-8D6A498BDACF}"/>
              </a:ext>
            </a:extLst>
          </p:cNvPr>
          <p:cNvSpPr txBox="1"/>
          <p:nvPr/>
        </p:nvSpPr>
        <p:spPr>
          <a:xfrm rot="16200000">
            <a:off x="-1433266" y="2488972"/>
            <a:ext cx="3512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Johnny, age 4</a:t>
            </a:r>
          </a:p>
        </p:txBody>
      </p:sp>
    </p:spTree>
    <p:extLst>
      <p:ext uri="{BB962C8B-B14F-4D97-AF65-F5344CB8AC3E}">
        <p14:creationId xmlns:p14="http://schemas.microsoft.com/office/powerpoint/2010/main" val="194112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0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9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5622"/>
            <a:ext cx="5534025" cy="6340936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Picture 3" descr="A young boy wearing a yellow shirt&#10;&#10;Description automatically generated">
            <a:extLst>
              <a:ext uri="{FF2B5EF4-FFF2-40B4-BE49-F238E27FC236}">
                <a16:creationId xmlns:a16="http://schemas.microsoft.com/office/drawing/2014/main" id="{2E7D2D41-016C-49ED-95C1-3C830CD2A0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r="13750" b="-1"/>
          <a:stretch/>
        </p:blipFill>
        <p:spPr>
          <a:xfrm>
            <a:off x="-1" y="672598"/>
            <a:ext cx="5381626" cy="6192886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91CC82-5922-3E48-A786-1D776CD4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002" y="853783"/>
            <a:ext cx="3226518" cy="5433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/>
            <a:br>
              <a:rPr lang="en-US" sz="10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br>
              <a:rPr lang="en-US" sz="10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br>
              <a:rPr lang="en-US" sz="10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br>
              <a:rPr lang="en-US" sz="10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latin typeface="+mj-lt"/>
                <a:ea typeface="+mj-ea"/>
                <a:cs typeface="+mj-cs"/>
              </a:rPr>
              <a:t>How do we support Johnny to decrease his risk and support his resilience?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800FB5-994A-48FA-BBA3-EC01BE20D6F9}"/>
              </a:ext>
            </a:extLst>
          </p:cNvPr>
          <p:cNvSpPr/>
          <p:nvPr/>
        </p:nvSpPr>
        <p:spPr>
          <a:xfrm>
            <a:off x="4472979" y="1694727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61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67CF35-2B43-A343-B7DE-6983EC35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Example:</a:t>
            </a:r>
            <a:br>
              <a:rPr lang="en-US" dirty="0"/>
            </a:br>
            <a:r>
              <a:rPr lang="en-US" dirty="0"/>
              <a:t>Johnny’s Results at age 4.0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67D759E-D6A8-744E-A0D4-7956D8CC1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157670"/>
              </p:ext>
            </p:extLst>
          </p:nvPr>
        </p:nvGraphicFramePr>
        <p:xfrm>
          <a:off x="2472135" y="1627650"/>
          <a:ext cx="377952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229">
                  <a:extLst>
                    <a:ext uri="{9D8B030D-6E8A-4147-A177-3AD203B41FA5}">
                      <a16:colId xmlns:a16="http://schemas.microsoft.com/office/drawing/2014/main" val="1455688725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107490888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Neurodevelopment: Low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9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3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EF/Self-Reg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Functional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0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Social 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6386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4AA8D78-AAC1-BF45-8051-E52FCAA9B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010043"/>
              </p:ext>
            </p:extLst>
          </p:nvPr>
        </p:nvGraphicFramePr>
        <p:xfrm>
          <a:off x="408891" y="4264770"/>
          <a:ext cx="3769373" cy="207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864">
                  <a:extLst>
                    <a:ext uri="{9D8B030D-6E8A-4147-A177-3AD203B41FA5}">
                      <a16:colId xmlns:a16="http://schemas.microsoft.com/office/drawing/2014/main" val="2583684008"/>
                    </a:ext>
                  </a:extLst>
                </a:gridCol>
                <a:gridCol w="1493509">
                  <a:extLst>
                    <a:ext uri="{9D8B030D-6E8A-4147-A177-3AD203B41FA5}">
                      <a16:colId xmlns:a16="http://schemas.microsoft.com/office/drawing/2014/main" val="2741067205"/>
                    </a:ext>
                  </a:extLst>
                </a:gridCol>
              </a:tblGrid>
              <a:tr h="510177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Caregiver: Moderate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45111"/>
                  </a:ext>
                </a:extLst>
              </a:tr>
              <a:tr h="724939">
                <a:tc>
                  <a:txBody>
                    <a:bodyPr/>
                    <a:lstStyle/>
                    <a:p>
                      <a:r>
                        <a:rPr lang="en-US" dirty="0"/>
                        <a:t>Depression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75720"/>
                  </a:ext>
                </a:extLst>
              </a:tr>
              <a:tr h="420004">
                <a:tc>
                  <a:txBody>
                    <a:bodyPr/>
                    <a:lstStyle/>
                    <a:p>
                      <a:r>
                        <a:rPr lang="en-US" dirty="0"/>
                        <a:t>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88394"/>
                  </a:ext>
                </a:extLst>
              </a:tr>
              <a:tr h="420004">
                <a:tc>
                  <a:txBody>
                    <a:bodyPr/>
                    <a:lstStyle/>
                    <a:p>
                      <a:r>
                        <a:rPr lang="en-US" dirty="0"/>
                        <a:t>Parenting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6209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3F50F31-BA59-4243-ADA9-47B4A1BB0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120676"/>
              </p:ext>
            </p:extLst>
          </p:nvPr>
        </p:nvGraphicFramePr>
        <p:xfrm>
          <a:off x="4386943" y="4264770"/>
          <a:ext cx="4302034" cy="231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017">
                  <a:extLst>
                    <a:ext uri="{9D8B030D-6E8A-4147-A177-3AD203B41FA5}">
                      <a16:colId xmlns:a16="http://schemas.microsoft.com/office/drawing/2014/main" val="1132026085"/>
                    </a:ext>
                  </a:extLst>
                </a:gridCol>
                <a:gridCol w="2151017">
                  <a:extLst>
                    <a:ext uri="{9D8B030D-6E8A-4147-A177-3AD203B41FA5}">
                      <a16:colId xmlns:a16="http://schemas.microsoft.com/office/drawing/2014/main" val="42547099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Environment: High</a:t>
                      </a:r>
                      <a:endParaRPr lang="en-US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1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Food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3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Housing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51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Lead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9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2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076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82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67CF35-2B43-A343-B7DE-6983EC35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Example:</a:t>
            </a:r>
            <a:br>
              <a:rPr lang="en-US" dirty="0"/>
            </a:br>
            <a:r>
              <a:rPr lang="en-US" dirty="0"/>
              <a:t>Johnny’s Results at age 4.0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58187-D102-7A40-BCDD-34D3BCF9B0A4}"/>
              </a:ext>
            </a:extLst>
          </p:cNvPr>
          <p:cNvSpPr txBox="1"/>
          <p:nvPr/>
        </p:nvSpPr>
        <p:spPr>
          <a:xfrm>
            <a:off x="4687183" y="4269979"/>
            <a:ext cx="410171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167EA9"/>
                </a:solidFill>
                <a:latin typeface="Calibri"/>
              </a:rPr>
              <a:t>Three levels of Recommendations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67E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67D759E-D6A8-744E-A0D4-7956D8CC1361}"/>
              </a:ext>
            </a:extLst>
          </p:cNvPr>
          <p:cNvGraphicFramePr>
            <a:graphicFrameLocks noGrp="1"/>
          </p:cNvGraphicFramePr>
          <p:nvPr/>
        </p:nvGraphicFramePr>
        <p:xfrm>
          <a:off x="431063" y="1431708"/>
          <a:ext cx="377952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229">
                  <a:extLst>
                    <a:ext uri="{9D8B030D-6E8A-4147-A177-3AD203B41FA5}">
                      <a16:colId xmlns:a16="http://schemas.microsoft.com/office/drawing/2014/main" val="1455688725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107490888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Neurodevelopment: low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9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3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EF/Self-Reg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Functional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0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Social 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6386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4AA8D78-AAC1-BF45-8051-E52FCAA9B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86195"/>
              </p:ext>
            </p:extLst>
          </p:nvPr>
        </p:nvGraphicFramePr>
        <p:xfrm>
          <a:off x="441210" y="3742256"/>
          <a:ext cx="3769373" cy="207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864">
                  <a:extLst>
                    <a:ext uri="{9D8B030D-6E8A-4147-A177-3AD203B41FA5}">
                      <a16:colId xmlns:a16="http://schemas.microsoft.com/office/drawing/2014/main" val="2583684008"/>
                    </a:ext>
                  </a:extLst>
                </a:gridCol>
                <a:gridCol w="1493509">
                  <a:extLst>
                    <a:ext uri="{9D8B030D-6E8A-4147-A177-3AD203B41FA5}">
                      <a16:colId xmlns:a16="http://schemas.microsoft.com/office/drawing/2014/main" val="2741067205"/>
                    </a:ext>
                  </a:extLst>
                </a:gridCol>
              </a:tblGrid>
              <a:tr h="510177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Caregiver: Moderate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45111"/>
                  </a:ext>
                </a:extLst>
              </a:tr>
              <a:tr h="724939">
                <a:tc>
                  <a:txBody>
                    <a:bodyPr/>
                    <a:lstStyle/>
                    <a:p>
                      <a:r>
                        <a:rPr lang="en-US" dirty="0"/>
                        <a:t>Depression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75720"/>
                  </a:ext>
                </a:extLst>
              </a:tr>
              <a:tr h="420004">
                <a:tc>
                  <a:txBody>
                    <a:bodyPr/>
                    <a:lstStyle/>
                    <a:p>
                      <a:r>
                        <a:rPr lang="en-US" dirty="0"/>
                        <a:t>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88394"/>
                  </a:ext>
                </a:extLst>
              </a:tr>
              <a:tr h="42000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Parenting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25000"/>
                            </a:schemeClr>
                          </a:solidFill>
                        </a:rPr>
                        <a:t>effective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6209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3F50F31-BA59-4243-ADA9-47B4A1BB0424}"/>
              </a:ext>
            </a:extLst>
          </p:cNvPr>
          <p:cNvGraphicFramePr>
            <a:graphicFrameLocks noGrp="1"/>
          </p:cNvGraphicFramePr>
          <p:nvPr/>
        </p:nvGraphicFramePr>
        <p:xfrm>
          <a:off x="4419600" y="1431708"/>
          <a:ext cx="4302034" cy="231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017">
                  <a:extLst>
                    <a:ext uri="{9D8B030D-6E8A-4147-A177-3AD203B41FA5}">
                      <a16:colId xmlns:a16="http://schemas.microsoft.com/office/drawing/2014/main" val="1132026085"/>
                    </a:ext>
                  </a:extLst>
                </a:gridCol>
                <a:gridCol w="2151017">
                  <a:extLst>
                    <a:ext uri="{9D8B030D-6E8A-4147-A177-3AD203B41FA5}">
                      <a16:colId xmlns:a16="http://schemas.microsoft.com/office/drawing/2014/main" val="42547099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4"/>
                          </a:solidFill>
                        </a:rPr>
                        <a:t>Environment: high</a:t>
                      </a:r>
                      <a:endParaRPr lang="en-US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1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Food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3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Housing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51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Lead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9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2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076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22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E680-43B1-164D-9251-92FA3D17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048217"/>
            <a:ext cx="7543800" cy="1936444"/>
          </a:xfrm>
        </p:spPr>
        <p:txBody>
          <a:bodyPr/>
          <a:lstStyle/>
          <a:p>
            <a:pPr indent="-228600" defTabSz="914400"/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Sharing Results with Families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21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761" y="527745"/>
            <a:ext cx="5605629" cy="994172"/>
          </a:xfrm>
        </p:spPr>
        <p:txBody>
          <a:bodyPr>
            <a:normAutofit fontScale="90000"/>
          </a:bodyPr>
          <a:lstStyle/>
          <a:p>
            <a:br>
              <a:rPr lang="en-US" sz="3850" dirty="0"/>
            </a:br>
            <a:r>
              <a:rPr lang="en-US" sz="3850" dirty="0"/>
              <a:t>Individual Reports</a:t>
            </a:r>
            <a:br>
              <a:rPr lang="en-US" sz="3850" dirty="0"/>
            </a:br>
            <a:endParaRPr lang="en-US" sz="38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573" y="1642369"/>
            <a:ext cx="6285391" cy="4493237"/>
          </a:xfrm>
        </p:spPr>
        <p:txBody>
          <a:bodyPr anchor="ctr">
            <a:normAutofit/>
          </a:bodyPr>
          <a:lstStyle/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 adjusted; administer every 6 months for developmental surveillance</a:t>
            </a: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printable report immediately upon completion with in depth recommendations based on risk level. </a:t>
            </a: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Graphically Reported.</a:t>
            </a: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Tracks time for next testing.  </a:t>
            </a:r>
          </a:p>
          <a:p>
            <a:pPr marL="395287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altLang="en-US" sz="20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0E936-60D0-412E-BD4B-06395FEAEFBD}"/>
              </a:ext>
            </a:extLst>
          </p:cNvPr>
          <p:cNvSpPr/>
          <p:nvPr/>
        </p:nvSpPr>
        <p:spPr>
          <a:xfrm>
            <a:off x="2617435" y="613560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Source:https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://www.researchgate.net/publication/292605313_Early_Childhood_Developmental_Screening_A_Compendium_of_Measures_for_Children_Ages_Birth_to_Five </a:t>
            </a:r>
          </a:p>
        </p:txBody>
      </p:sp>
    </p:spTree>
    <p:extLst>
      <p:ext uri="{BB962C8B-B14F-4D97-AF65-F5344CB8AC3E}">
        <p14:creationId xmlns:p14="http://schemas.microsoft.com/office/powerpoint/2010/main" val="17675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CC82-5922-3E48-A786-1D776CD4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68" y="5534025"/>
            <a:ext cx="8479661" cy="1177018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Partnering with Families</a:t>
            </a:r>
          </a:p>
        </p:txBody>
      </p:sp>
      <p:pic>
        <p:nvPicPr>
          <p:cNvPr id="5" name="Picture 4" descr="A bench in a park&#10;&#10;Description automatically generated">
            <a:extLst>
              <a:ext uri="{FF2B5EF4-FFF2-40B4-BE49-F238E27FC236}">
                <a16:creationId xmlns:a16="http://schemas.microsoft.com/office/drawing/2014/main" id="{94328EBD-BB21-4C17-81B4-5DA3E2B6C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95"/>
          <a:stretch/>
        </p:blipFill>
        <p:spPr>
          <a:xfrm>
            <a:off x="20" y="10"/>
            <a:ext cx="9143980" cy="53959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800FB5-994A-48FA-BBA3-EC01BE20D6F9}"/>
              </a:ext>
            </a:extLst>
          </p:cNvPr>
          <p:cNvSpPr/>
          <p:nvPr/>
        </p:nvSpPr>
        <p:spPr>
          <a:xfrm>
            <a:off x="4472979" y="1694727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95B9A-EC13-48EE-AC02-8F2987C22076}"/>
              </a:ext>
            </a:extLst>
          </p:cNvPr>
          <p:cNvSpPr txBox="1"/>
          <p:nvPr/>
        </p:nvSpPr>
        <p:spPr>
          <a:xfrm>
            <a:off x="20" y="561629"/>
            <a:ext cx="9143980" cy="1815882"/>
          </a:xfrm>
          <a:prstGeom prst="rect">
            <a:avLst/>
          </a:prstGeom>
          <a:solidFill>
            <a:schemeClr val="bg2">
              <a:lumMod val="20000"/>
              <a:lumOff val="80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NEST is designed to serve as a </a:t>
            </a:r>
            <a:r>
              <a:rPr lang="en-US" sz="2800" i="1" dirty="0">
                <a:latin typeface="+mj-lt"/>
              </a:rPr>
              <a:t>communication tool, enabling staff and parents to engage in a structured dialogue about a child and family’s needs,  </a:t>
            </a:r>
          </a:p>
          <a:p>
            <a:pPr algn="ctr"/>
            <a:r>
              <a:rPr lang="en-US" sz="2800" i="1" dirty="0">
                <a:latin typeface="+mj-lt"/>
              </a:rPr>
              <a:t>while screening for potential developmental risk. </a:t>
            </a:r>
          </a:p>
        </p:txBody>
      </p:sp>
    </p:spTree>
    <p:extLst>
      <p:ext uri="{BB962C8B-B14F-4D97-AF65-F5344CB8AC3E}">
        <p14:creationId xmlns:p14="http://schemas.microsoft.com/office/powerpoint/2010/main" val="24314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3E680-43B1-164D-9251-92FA3D17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048217"/>
            <a:ext cx="7543800" cy="1936444"/>
          </a:xfrm>
        </p:spPr>
        <p:txBody>
          <a:bodyPr/>
          <a:lstStyle/>
          <a:p>
            <a:pPr indent="-228600" defTabSz="914400"/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Monitoring and Re-screening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3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ench in a park&#10;&#10;Description automatically generated">
            <a:extLst>
              <a:ext uri="{FF2B5EF4-FFF2-40B4-BE49-F238E27FC236}">
                <a16:creationId xmlns:a16="http://schemas.microsoft.com/office/drawing/2014/main" id="{94328EBD-BB21-4C17-81B4-5DA3E2B6C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95"/>
          <a:stretch/>
        </p:blipFill>
        <p:spPr>
          <a:xfrm>
            <a:off x="0" y="-146957"/>
            <a:ext cx="11046822" cy="70049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800FB5-994A-48FA-BBA3-EC01BE20D6F9}"/>
              </a:ext>
            </a:extLst>
          </p:cNvPr>
          <p:cNvSpPr/>
          <p:nvPr/>
        </p:nvSpPr>
        <p:spPr>
          <a:xfrm>
            <a:off x="4472979" y="1694727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95B9A-EC13-48EE-AC02-8F2987C22076}"/>
              </a:ext>
            </a:extLst>
          </p:cNvPr>
          <p:cNvSpPr txBox="1"/>
          <p:nvPr/>
        </p:nvSpPr>
        <p:spPr>
          <a:xfrm>
            <a:off x="138555" y="1694727"/>
            <a:ext cx="9143980" cy="2677656"/>
          </a:xfrm>
          <a:prstGeom prst="rect">
            <a:avLst/>
          </a:prstGeom>
          <a:solidFill>
            <a:schemeClr val="bg2">
              <a:lumMod val="20000"/>
              <a:lumOff val="80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latin typeface="+mj-lt"/>
              </a:rPr>
              <a:t>“With as many as 1 in 4 children at risk for developmental delay, universal early childhood screening provides an opportunity to identify delays early and intervene during the most critical period of development.”</a:t>
            </a:r>
          </a:p>
          <a:p>
            <a:pPr algn="ctr"/>
            <a:endParaRPr lang="en-US" sz="2800" i="1" dirty="0">
              <a:latin typeface="+mj-lt"/>
            </a:endParaRPr>
          </a:p>
          <a:p>
            <a:pPr algn="ctr"/>
            <a:r>
              <a:rPr lang="en-US" sz="2800" i="1" dirty="0">
                <a:latin typeface="+mj-lt"/>
              </a:rPr>
              <a:t>American Academy of Pediatrics</a:t>
            </a:r>
          </a:p>
        </p:txBody>
      </p:sp>
    </p:spTree>
    <p:extLst>
      <p:ext uri="{BB962C8B-B14F-4D97-AF65-F5344CB8AC3E}">
        <p14:creationId xmlns:p14="http://schemas.microsoft.com/office/powerpoint/2010/main" val="2606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761" y="527745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 dirty="0"/>
              <a:t>Rescreening with NEST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572" y="1642369"/>
            <a:ext cx="6616399" cy="4493237"/>
          </a:xfrm>
        </p:spPr>
        <p:txBody>
          <a:bodyPr anchor="ctr">
            <a:normAutofit/>
          </a:bodyPr>
          <a:lstStyle/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Six month intervals from </a:t>
            </a:r>
          </a:p>
          <a:p>
            <a:pPr marL="395287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ages 3 to 5. </a:t>
            </a: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2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Scores captured for each domain </a:t>
            </a:r>
          </a:p>
          <a:p>
            <a:pPr marL="395287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and the overall score on a graph </a:t>
            </a:r>
          </a:p>
          <a:p>
            <a:pPr marL="395287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for ease of monitoring. </a:t>
            </a: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2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887" lvl="2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 indicates when the next </a:t>
            </a:r>
          </a:p>
          <a:p>
            <a:pPr marL="395287" lvl="2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2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screen is due. </a:t>
            </a: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38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latin typeface="+mj-lt"/>
                <a:cs typeface="+mj-cs"/>
              </a:rPr>
              <a:t>Final Thoughts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F1CDCD-4C4F-3948-A47E-620D9436B257}"/>
              </a:ext>
            </a:extLst>
          </p:cNvPr>
          <p:cNvSpPr txBox="1">
            <a:spLocks/>
          </p:cNvSpPr>
          <p:nvPr/>
        </p:nvSpPr>
        <p:spPr>
          <a:xfrm>
            <a:off x="296180" y="3240867"/>
            <a:ext cx="4207511" cy="1970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4"/>
              </a:buClr>
              <a:buFont typeface="Lucida Grande"/>
              <a:buChar char="●"/>
              <a:defRPr sz="32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1pPr>
            <a:lvl2pPr marL="804863" indent="-28575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–"/>
              <a:defRPr sz="28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•"/>
              <a:defRPr sz="24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–"/>
              <a:defRPr sz="20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»"/>
              <a:defRPr sz="20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 typeface="Lucida Grande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EA786-B783-064E-A92F-AB6DEB85B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1" r="-1" b="3089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2D6D3E-9D97-42DB-A80E-D072A41B039D}"/>
              </a:ext>
            </a:extLst>
          </p:cNvPr>
          <p:cNvSpPr txBox="1"/>
          <p:nvPr/>
        </p:nvSpPr>
        <p:spPr>
          <a:xfrm>
            <a:off x="4331575" y="6312023"/>
            <a:ext cx="190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(DeCandia et al., under review)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6E70F-2F57-4522-A2BD-38DDAE1BAA1E}"/>
              </a:ext>
            </a:extLst>
          </p:cNvPr>
          <p:cNvSpPr/>
          <p:nvPr/>
        </p:nvSpPr>
        <p:spPr>
          <a:xfrm>
            <a:off x="214496" y="2869707"/>
            <a:ext cx="464158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For young children, the cascade of consequences associated with growing up in under-resourced settings can be mitigated by early identification, intervention, and support. </a:t>
            </a:r>
          </a:p>
          <a:p>
            <a:pPr algn="ctr"/>
            <a:endParaRPr lang="en-US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NEST’s purpose is to give providers and families the power to implement routine developmental screening of young children – </a:t>
            </a:r>
          </a:p>
          <a:p>
            <a:pPr algn="ctr"/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 no matter what their life circumstance.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377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NEST Colors">
      <a:dk1>
        <a:sysClr val="windowText" lastClr="000000"/>
      </a:dk1>
      <a:lt1>
        <a:sysClr val="window" lastClr="FFFFFF"/>
      </a:lt1>
      <a:dk2>
        <a:srgbClr val="5E5E5E"/>
      </a:dk2>
      <a:lt2>
        <a:srgbClr val="FCFC5F"/>
      </a:lt2>
      <a:accent1>
        <a:srgbClr val="B7D9E8"/>
      </a:accent1>
      <a:accent2>
        <a:srgbClr val="FCFC5F"/>
      </a:accent2>
      <a:accent3>
        <a:srgbClr val="5E5E5E"/>
      </a:accent3>
      <a:accent4>
        <a:srgbClr val="167EA9"/>
      </a:accent4>
      <a:accent5>
        <a:srgbClr val="76C1B8"/>
      </a:accent5>
      <a:accent6>
        <a:srgbClr val="41404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766</Words>
  <Application>Microsoft Office PowerPoint</Application>
  <PresentationFormat>On-screen Show (4:3)</PresentationFormat>
  <Paragraphs>200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Baskerville Old Face</vt:lpstr>
      <vt:lpstr>Calibri</vt:lpstr>
      <vt:lpstr>Cambria</vt:lpstr>
      <vt:lpstr>Lucida Grande</vt:lpstr>
      <vt:lpstr>Source Sans Pro</vt:lpstr>
      <vt:lpstr>Source Serif pro</vt:lpstr>
      <vt:lpstr>Times New Roman</vt:lpstr>
      <vt:lpstr>Wingdings</vt:lpstr>
      <vt:lpstr>Office Theme</vt:lpstr>
      <vt:lpstr>Reporting Using an Ecological Perspective to Screen Young Children  for Developmental Risk and Resilience</vt:lpstr>
      <vt:lpstr>Neurodevelopmental  Ecological  Screening  Tool</vt:lpstr>
      <vt:lpstr>Reporting </vt:lpstr>
      <vt:lpstr> Understanding NEST Scoring  </vt:lpstr>
      <vt:lpstr>PowerPoint Presentation</vt:lpstr>
      <vt:lpstr>Score Legend</vt:lpstr>
      <vt:lpstr> Interpreting results  </vt:lpstr>
      <vt:lpstr>Age-graded Scores</vt:lpstr>
      <vt:lpstr>Overall NEST Score Descriptors </vt:lpstr>
      <vt:lpstr> Making Recommendations </vt:lpstr>
      <vt:lpstr> </vt:lpstr>
      <vt:lpstr>NEST Example</vt:lpstr>
      <vt:lpstr>PowerPoint Presentation</vt:lpstr>
      <vt:lpstr>    How do we support Johnny to decrease his risk and support his resilience?</vt:lpstr>
      <vt:lpstr>Case Example: Johnny’s Results at age 4.0</vt:lpstr>
      <vt:lpstr>Case Example: Johnny’s Results at age 4.0</vt:lpstr>
      <vt:lpstr> Sharing Results with Families </vt:lpstr>
      <vt:lpstr> Individual Reports </vt:lpstr>
      <vt:lpstr>Partnering with Families</vt:lpstr>
      <vt:lpstr> Monitoring and Re-screening </vt:lpstr>
      <vt:lpstr>PowerPoint Presentation</vt:lpstr>
      <vt:lpstr>Rescreening with NEST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Using an Ecological Perspective to Screen Young Children  for Developmental Risk and Resilience</dc:title>
  <dc:creator>Carmela DeCandia</dc:creator>
  <cp:lastModifiedBy>Carmela DeCandia</cp:lastModifiedBy>
  <cp:revision>18</cp:revision>
  <dcterms:created xsi:type="dcterms:W3CDTF">2019-02-21T16:50:50Z</dcterms:created>
  <dcterms:modified xsi:type="dcterms:W3CDTF">2025-02-06T16:43:18Z</dcterms:modified>
</cp:coreProperties>
</file>